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40"/>
  </p:notesMasterIdLst>
  <p:sldIdLst>
    <p:sldId id="335" r:id="rId6"/>
    <p:sldId id="422" r:id="rId7"/>
    <p:sldId id="394" r:id="rId8"/>
    <p:sldId id="424" r:id="rId9"/>
    <p:sldId id="426" r:id="rId10"/>
    <p:sldId id="427" r:id="rId11"/>
    <p:sldId id="423" r:id="rId12"/>
    <p:sldId id="429" r:id="rId13"/>
    <p:sldId id="2546" r:id="rId14"/>
    <p:sldId id="2571" r:id="rId15"/>
    <p:sldId id="425" r:id="rId16"/>
    <p:sldId id="2562" r:id="rId17"/>
    <p:sldId id="2541" r:id="rId18"/>
    <p:sldId id="2545" r:id="rId19"/>
    <p:sldId id="2568" r:id="rId20"/>
    <p:sldId id="2547" r:id="rId21"/>
    <p:sldId id="2548" r:id="rId22"/>
    <p:sldId id="2551" r:id="rId23"/>
    <p:sldId id="2570" r:id="rId24"/>
    <p:sldId id="2553" r:id="rId25"/>
    <p:sldId id="2550" r:id="rId26"/>
    <p:sldId id="2549" r:id="rId27"/>
    <p:sldId id="2552" r:id="rId28"/>
    <p:sldId id="2554" r:id="rId29"/>
    <p:sldId id="2563" r:id="rId30"/>
    <p:sldId id="2564" r:id="rId31"/>
    <p:sldId id="2555" r:id="rId32"/>
    <p:sldId id="2557" r:id="rId33"/>
    <p:sldId id="2558" r:id="rId34"/>
    <p:sldId id="2559" r:id="rId35"/>
    <p:sldId id="2560" r:id="rId36"/>
    <p:sldId id="2566" r:id="rId37"/>
    <p:sldId id="2565" r:id="rId38"/>
    <p:sldId id="353" r:id="rId39"/>
  </p:sldIdLst>
  <p:sldSz cx="9144000" cy="5149850"/>
  <p:notesSz cx="9872663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054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127D96"/>
    <a:srgbClr val="FDEADA"/>
    <a:srgbClr val="6BABA5"/>
    <a:srgbClr val="57A7B3"/>
    <a:srgbClr val="61BBCC"/>
    <a:srgbClr val="A1D8D6"/>
    <a:srgbClr val="9CEBF8"/>
    <a:srgbClr val="7DC9C1"/>
    <a:srgbClr val="AB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9" autoAdjust="0"/>
    <p:restoredTop sz="95196" autoAdjust="0"/>
  </p:normalViewPr>
  <p:slideViewPr>
    <p:cSldViewPr>
      <p:cViewPr>
        <p:scale>
          <a:sx n="120" d="100"/>
          <a:sy n="120" d="100"/>
        </p:scale>
        <p:origin x="1128" y="144"/>
      </p:cViewPr>
      <p:guideLst>
        <p:guide orient="horz" pos="2054"/>
        <p:guide pos="288"/>
        <p:guide pos="7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46" d="100"/>
          <a:sy n="146" d="100"/>
        </p:scale>
        <p:origin x="9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0EEB9-6C90-4177-9B8B-EAAE8CFAA731}" type="doc">
      <dgm:prSet loTypeId="urn:microsoft.com/office/officeart/2005/8/layout/radial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75AF480F-6E8E-4491-824F-D224ABB13356}">
      <dgm:prSet phldrT="[Texto]"/>
      <dgm:spPr>
        <a:ln>
          <a:solidFill>
            <a:srgbClr val="FF9EA9"/>
          </a:solidFill>
        </a:ln>
      </dgm:spPr>
      <dgm:t>
        <a:bodyPr/>
        <a:lstStyle/>
        <a:p>
          <a:r>
            <a:rPr lang="es-CO" dirty="0"/>
            <a:t>37</a:t>
          </a:r>
        </a:p>
      </dgm:t>
    </dgm:pt>
    <dgm:pt modelId="{D3E2E987-F5D7-4DE9-BB38-D19F06B92039}" type="parTrans" cxnId="{6209409B-EBED-44CD-BC97-F035956FD50F}">
      <dgm:prSet/>
      <dgm:spPr/>
      <dgm:t>
        <a:bodyPr/>
        <a:lstStyle/>
        <a:p>
          <a:endParaRPr lang="es-CO"/>
        </a:p>
      </dgm:t>
    </dgm:pt>
    <dgm:pt modelId="{04FD1837-ECAD-4095-98E7-13B24B77EADE}" type="sibTrans" cxnId="{6209409B-EBED-44CD-BC97-F035956FD50F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AE8F9162-7C80-481D-925F-CB425EA81C92}">
      <dgm:prSet phldrT="[Texto]"/>
      <dgm:spPr>
        <a:ln>
          <a:solidFill>
            <a:srgbClr val="C98AFF"/>
          </a:solidFill>
        </a:ln>
      </dgm:spPr>
      <dgm:t>
        <a:bodyPr/>
        <a:lstStyle/>
        <a:p>
          <a:r>
            <a:rPr lang="es-CO" dirty="0"/>
            <a:t>29</a:t>
          </a:r>
        </a:p>
      </dgm:t>
    </dgm:pt>
    <dgm:pt modelId="{2D846764-4664-4C2B-B904-79EE4E89D564}" type="parTrans" cxnId="{C89E9427-B7D1-4E86-85F7-7414B902DAB5}">
      <dgm:prSet/>
      <dgm:spPr/>
      <dgm:t>
        <a:bodyPr/>
        <a:lstStyle/>
        <a:p>
          <a:endParaRPr lang="es-CO"/>
        </a:p>
      </dgm:t>
    </dgm:pt>
    <dgm:pt modelId="{763E4DE5-29B1-4406-AC0A-C86B894313D9}" type="sibTrans" cxnId="{C89E9427-B7D1-4E86-85F7-7414B902DAB5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43010EB4-84CD-416D-B15B-2687B7C39D90}">
      <dgm:prSet phldrT="[Texto]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s-ES" dirty="0"/>
            <a:t>20</a:t>
          </a:r>
          <a:endParaRPr lang="es-CO" dirty="0"/>
        </a:p>
      </dgm:t>
    </dgm:pt>
    <dgm:pt modelId="{52B613BB-B70F-46C2-B706-FBD6050E5E88}" type="parTrans" cxnId="{0FD3EB95-2D2B-45F7-B509-655D58418334}">
      <dgm:prSet/>
      <dgm:spPr/>
      <dgm:t>
        <a:bodyPr/>
        <a:lstStyle/>
        <a:p>
          <a:endParaRPr lang="es-CO"/>
        </a:p>
      </dgm:t>
    </dgm:pt>
    <dgm:pt modelId="{9FBB955D-BE8F-4DC1-845C-55E5E6AC4D22}" type="sibTrans" cxnId="{0FD3EB95-2D2B-45F7-B509-655D58418334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28374103-00EA-406C-8042-EB4C5CB90BB7}">
      <dgm:prSet phldrT="[Texto]"/>
      <dgm:spPr/>
      <dgm:t>
        <a:bodyPr/>
        <a:lstStyle/>
        <a:p>
          <a:endParaRPr lang="es-CO"/>
        </a:p>
      </dgm:t>
    </dgm:pt>
    <dgm:pt modelId="{53DC8027-DDFA-4039-94A9-7AC247D8FD02}" type="parTrans" cxnId="{0823B70A-FB98-4C21-BD1D-74A7FCE238C4}">
      <dgm:prSet/>
      <dgm:spPr/>
      <dgm:t>
        <a:bodyPr/>
        <a:lstStyle/>
        <a:p>
          <a:endParaRPr lang="es-CO"/>
        </a:p>
      </dgm:t>
    </dgm:pt>
    <dgm:pt modelId="{7F6A2E54-F7B0-4223-A9AD-21C64543F818}" type="sibTrans" cxnId="{0823B70A-FB98-4C21-BD1D-74A7FCE238C4}">
      <dgm:prSet/>
      <dgm:spPr/>
      <dgm:t>
        <a:bodyPr/>
        <a:lstStyle/>
        <a:p>
          <a:endParaRPr lang="es-CO"/>
        </a:p>
      </dgm:t>
    </dgm:pt>
    <dgm:pt modelId="{EF58006C-5476-4636-81AE-F09988B0F95D}">
      <dgm:prSet/>
      <dgm:spPr>
        <a:ln>
          <a:solidFill>
            <a:srgbClr val="67C1EE"/>
          </a:solidFill>
        </a:ln>
      </dgm:spPr>
      <dgm:t>
        <a:bodyPr/>
        <a:lstStyle/>
        <a:p>
          <a:r>
            <a:rPr lang="es-CO" dirty="0"/>
            <a:t>15</a:t>
          </a:r>
        </a:p>
      </dgm:t>
    </dgm:pt>
    <dgm:pt modelId="{EC48BE1B-3F54-4D11-ABEE-6E4DA817089E}" type="parTrans" cxnId="{B40D33F3-6BB1-4C22-9CFE-EC888E52EEFC}">
      <dgm:prSet/>
      <dgm:spPr/>
      <dgm:t>
        <a:bodyPr/>
        <a:lstStyle/>
        <a:p>
          <a:endParaRPr lang="es-CO"/>
        </a:p>
      </dgm:t>
    </dgm:pt>
    <dgm:pt modelId="{2DBDD77F-2C5E-4DA8-A58B-E7CEEDA6D4A1}" type="sibTrans" cxnId="{B40D33F3-6BB1-4C22-9CFE-EC888E52EEFC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D73E2F8B-F28E-4974-9529-27192ECE0145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s-CO" dirty="0"/>
            <a:t>147</a:t>
          </a:r>
        </a:p>
      </dgm:t>
    </dgm:pt>
    <dgm:pt modelId="{9E2629D4-05D6-4D95-9A93-B116680C7A6C}" type="parTrans" cxnId="{9DE2BA08-4D8E-4A19-B033-B40F22F1B3C0}">
      <dgm:prSet/>
      <dgm:spPr/>
      <dgm:t>
        <a:bodyPr/>
        <a:lstStyle/>
        <a:p>
          <a:endParaRPr lang="es-CO"/>
        </a:p>
      </dgm:t>
    </dgm:pt>
    <dgm:pt modelId="{F0DF83DD-E337-410A-A16C-21FC7ED4FA8F}" type="sibTrans" cxnId="{9DE2BA08-4D8E-4A19-B033-B40F22F1B3C0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6B1FD33D-9B4E-4D8B-BDD7-F741C096048E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dirty="0"/>
            <a:t>101</a:t>
          </a:r>
        </a:p>
      </dgm:t>
    </dgm:pt>
    <dgm:pt modelId="{645D270E-A936-4336-8D9C-DBE36BCB04C7}" type="parTrans" cxnId="{94F87D85-E5AC-4949-B2A6-A5D4D7F5AED0}">
      <dgm:prSet/>
      <dgm:spPr/>
      <dgm:t>
        <a:bodyPr/>
        <a:lstStyle/>
        <a:p>
          <a:endParaRPr lang="es-CO"/>
        </a:p>
      </dgm:t>
    </dgm:pt>
    <dgm:pt modelId="{DF6CE792-65BA-4266-B74D-96272EA44914}" type="sibTrans" cxnId="{94F87D85-E5AC-4949-B2A6-A5D4D7F5AED0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0A9DB341-3355-482F-BFD2-F54749FFD32C}">
      <dgm:prSet phldrT="[Texto]"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s-CO" sz="1600" b="1" u="sng" dirty="0"/>
            <a:t>258</a:t>
          </a:r>
        </a:p>
      </dgm:t>
    </dgm:pt>
    <dgm:pt modelId="{8AC3D0F1-76EF-406D-94EC-78E1205ACB97}" type="sibTrans" cxnId="{4F7E30F0-D70A-4855-8927-F45F0B201D2E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7365881C-5E84-4411-A2FA-D2EC7BF96F07}" type="parTrans" cxnId="{4F7E30F0-D70A-4855-8927-F45F0B201D2E}">
      <dgm:prSet/>
      <dgm:spPr/>
      <dgm:t>
        <a:bodyPr/>
        <a:lstStyle/>
        <a:p>
          <a:endParaRPr lang="es-CO"/>
        </a:p>
      </dgm:t>
    </dgm:pt>
    <dgm:pt modelId="{A8D0F770-EB65-4AD1-A2F4-B84190492624}">
      <dgm:prSet phldrT="[Texto]" custT="1"/>
      <dgm:spPr>
        <a:blipFill rotWithShape="0">
          <a:blip xmlns:r="http://schemas.openxmlformats.org/officeDocument/2006/relationships"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CO" sz="1400" b="1" dirty="0"/>
        </a:p>
      </dgm:t>
    </dgm:pt>
    <dgm:pt modelId="{D0A50FA6-2482-4AF7-B45A-AD73302084FC}" type="sibTrans" cxnId="{3107B4F6-EEE0-4038-B3B9-C79B1934DE45}">
      <dgm:prSet/>
      <dgm:spPr/>
      <dgm:t>
        <a:bodyPr/>
        <a:lstStyle/>
        <a:p>
          <a:endParaRPr lang="es-CO"/>
        </a:p>
      </dgm:t>
    </dgm:pt>
    <dgm:pt modelId="{1A090753-448C-473A-8484-C186A754EC0A}" type="parTrans" cxnId="{3107B4F6-EEE0-4038-B3B9-C79B1934DE45}">
      <dgm:prSet/>
      <dgm:spPr/>
      <dgm:t>
        <a:bodyPr/>
        <a:lstStyle/>
        <a:p>
          <a:endParaRPr lang="es-CO"/>
        </a:p>
      </dgm:t>
    </dgm:pt>
    <dgm:pt modelId="{6A16FEF9-8CD5-C546-B562-B850B459B86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FF2F92"/>
          </a:solidFill>
          <a:prstDash val="solid"/>
        </a:ln>
        <a:effectLst/>
      </dgm:spPr>
      <dgm:t>
        <a:bodyPr spcFirstLastPara="0" vert="horz" wrap="square" lIns="25400" tIns="25400" rIns="254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307</a:t>
          </a:r>
        </a:p>
      </dgm:t>
    </dgm:pt>
    <dgm:pt modelId="{F2D2243A-FDFB-4D45-9518-A622A482849A}" type="parTrans" cxnId="{C66C2583-45E3-D446-898B-B889227A425F}">
      <dgm:prSet/>
      <dgm:spPr/>
      <dgm:t>
        <a:bodyPr/>
        <a:lstStyle/>
        <a:p>
          <a:endParaRPr lang="es-ES"/>
        </a:p>
      </dgm:t>
    </dgm:pt>
    <dgm:pt modelId="{DA3BAF26-AD81-F847-A619-A3AC34314F84}" type="sibTrans" cxnId="{C66C2583-45E3-D446-898B-B889227A425F}">
      <dgm:prSet/>
      <dgm:spPr/>
      <dgm:t>
        <a:bodyPr/>
        <a:lstStyle/>
        <a:p>
          <a:endParaRPr lang="es-ES"/>
        </a:p>
      </dgm:t>
    </dgm:pt>
    <dgm:pt modelId="{F5730F45-2A02-4EF4-9F8F-302936480AB6}" type="pres">
      <dgm:prSet presAssocID="{9D70EEB9-6C90-4177-9B8B-EAAE8CFAA73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FAE286-A1CE-4498-A8B3-21483C564FC1}" type="pres">
      <dgm:prSet presAssocID="{A8D0F770-EB65-4AD1-A2F4-B84190492624}" presName="centerShape" presStyleLbl="node0" presStyleIdx="0" presStyleCnt="1" custScaleX="111948" custScaleY="111242" custLinFactNeighborX="472" custLinFactNeighborY="-2987"/>
      <dgm:spPr/>
    </dgm:pt>
    <dgm:pt modelId="{3C068696-D36F-4940-BC31-C2C798CA6A98}" type="pres">
      <dgm:prSet presAssocID="{0A9DB341-3355-482F-BFD2-F54749FFD32C}" presName="node" presStyleLbl="node1" presStyleIdx="0" presStyleCnt="8" custScaleX="99852" custScaleY="99852" custRadScaleRad="92281" custRadScaleInc="-10">
        <dgm:presLayoutVars>
          <dgm:bulletEnabled val="1"/>
        </dgm:presLayoutVars>
      </dgm:prSet>
      <dgm:spPr/>
    </dgm:pt>
    <dgm:pt modelId="{6DF25D1B-E1C2-45B8-8077-D4687FD9FDE4}" type="pres">
      <dgm:prSet presAssocID="{0A9DB341-3355-482F-BFD2-F54749FFD32C}" presName="dummy" presStyleCnt="0"/>
      <dgm:spPr/>
    </dgm:pt>
    <dgm:pt modelId="{A8DA54B1-25C7-4223-B7A6-589FA70FD3E9}" type="pres">
      <dgm:prSet presAssocID="{8AC3D0F1-76EF-406D-94EC-78E1205ACB97}" presName="sibTrans" presStyleLbl="sibTrans2D1" presStyleIdx="0" presStyleCnt="8"/>
      <dgm:spPr/>
    </dgm:pt>
    <dgm:pt modelId="{E589554B-6D88-1441-8A52-86F6BEE06CCC}" type="pres">
      <dgm:prSet presAssocID="{6A16FEF9-8CD5-C546-B562-B850B459B86F}" presName="node" presStyleLbl="node1" presStyleIdx="1" presStyleCnt="8" custRadScaleRad="102119" custRadScaleInc="34220">
        <dgm:presLayoutVars>
          <dgm:bulletEnabled val="1"/>
        </dgm:presLayoutVars>
      </dgm:prSet>
      <dgm:spPr>
        <a:xfrm>
          <a:off x="3033018" y="501054"/>
          <a:ext cx="699175" cy="699175"/>
        </a:xfrm>
        <a:prstGeom prst="ellipse">
          <a:avLst/>
        </a:prstGeom>
      </dgm:spPr>
    </dgm:pt>
    <dgm:pt modelId="{28624E05-6733-904E-8DCB-06CD935197DF}" type="pres">
      <dgm:prSet presAssocID="{6A16FEF9-8CD5-C546-B562-B850B459B86F}" presName="dummy" presStyleCnt="0"/>
      <dgm:spPr/>
    </dgm:pt>
    <dgm:pt modelId="{6854F641-8B8D-9446-B228-AC996A394060}" type="pres">
      <dgm:prSet presAssocID="{DA3BAF26-AD81-F847-A619-A3AC34314F84}" presName="sibTrans" presStyleLbl="sibTrans2D1" presStyleIdx="1" presStyleCnt="8"/>
      <dgm:spPr/>
    </dgm:pt>
    <dgm:pt modelId="{34A223D2-5C9C-4D85-85D1-57CBBC7631F1}" type="pres">
      <dgm:prSet presAssocID="{D73E2F8B-F28E-4974-9529-27192ECE0145}" presName="node" presStyleLbl="node1" presStyleIdx="2" presStyleCnt="8">
        <dgm:presLayoutVars>
          <dgm:bulletEnabled val="1"/>
        </dgm:presLayoutVars>
      </dgm:prSet>
      <dgm:spPr/>
    </dgm:pt>
    <dgm:pt modelId="{8C48A57F-E87B-4A21-82DB-FA8F6AB4E1F9}" type="pres">
      <dgm:prSet presAssocID="{D73E2F8B-F28E-4974-9529-27192ECE0145}" presName="dummy" presStyleCnt="0"/>
      <dgm:spPr/>
    </dgm:pt>
    <dgm:pt modelId="{4ACEF6C5-B10D-48D3-BF68-885B17A3BF56}" type="pres">
      <dgm:prSet presAssocID="{F0DF83DD-E337-410A-A16C-21FC7ED4FA8F}" presName="sibTrans" presStyleLbl="sibTrans2D1" presStyleIdx="2" presStyleCnt="8"/>
      <dgm:spPr/>
    </dgm:pt>
    <dgm:pt modelId="{2E8FFFF8-1470-430E-8956-28A4BE2436A3}" type="pres">
      <dgm:prSet presAssocID="{6B1FD33D-9B4E-4D8B-BDD7-F741C096048E}" presName="node" presStyleLbl="node1" presStyleIdx="3" presStyleCnt="8">
        <dgm:presLayoutVars>
          <dgm:bulletEnabled val="1"/>
        </dgm:presLayoutVars>
      </dgm:prSet>
      <dgm:spPr/>
    </dgm:pt>
    <dgm:pt modelId="{C6DE178D-17A4-474F-86F0-F157AB260498}" type="pres">
      <dgm:prSet presAssocID="{6B1FD33D-9B4E-4D8B-BDD7-F741C096048E}" presName="dummy" presStyleCnt="0"/>
      <dgm:spPr/>
    </dgm:pt>
    <dgm:pt modelId="{4D6855D9-B007-4459-84CD-449385B679DD}" type="pres">
      <dgm:prSet presAssocID="{DF6CE792-65BA-4266-B74D-96272EA44914}" presName="sibTrans" presStyleLbl="sibTrans2D1" presStyleIdx="3" presStyleCnt="8"/>
      <dgm:spPr/>
    </dgm:pt>
    <dgm:pt modelId="{20D1A40F-6B15-4609-86A7-FA5A431C3E60}" type="pres">
      <dgm:prSet presAssocID="{75AF480F-6E8E-4491-824F-D224ABB13356}" presName="node" presStyleLbl="node1" presStyleIdx="4" presStyleCnt="8">
        <dgm:presLayoutVars>
          <dgm:bulletEnabled val="1"/>
        </dgm:presLayoutVars>
      </dgm:prSet>
      <dgm:spPr/>
    </dgm:pt>
    <dgm:pt modelId="{002E068E-2BEB-436F-AAAB-57B79CCFEA2E}" type="pres">
      <dgm:prSet presAssocID="{75AF480F-6E8E-4491-824F-D224ABB13356}" presName="dummy" presStyleCnt="0"/>
      <dgm:spPr/>
    </dgm:pt>
    <dgm:pt modelId="{51E16FA4-2C65-44AB-B8DC-843D923774C6}" type="pres">
      <dgm:prSet presAssocID="{04FD1837-ECAD-4095-98E7-13B24B77EADE}" presName="sibTrans" presStyleLbl="sibTrans2D1" presStyleIdx="4" presStyleCnt="8"/>
      <dgm:spPr/>
    </dgm:pt>
    <dgm:pt modelId="{EB5C582E-8657-4C3D-937A-A8E371B7DEF4}" type="pres">
      <dgm:prSet presAssocID="{AE8F9162-7C80-481D-925F-CB425EA81C92}" presName="node" presStyleLbl="node1" presStyleIdx="5" presStyleCnt="8">
        <dgm:presLayoutVars>
          <dgm:bulletEnabled val="1"/>
        </dgm:presLayoutVars>
      </dgm:prSet>
      <dgm:spPr/>
    </dgm:pt>
    <dgm:pt modelId="{BCD97AFC-D4C0-4CB9-880B-8949F960852B}" type="pres">
      <dgm:prSet presAssocID="{AE8F9162-7C80-481D-925F-CB425EA81C92}" presName="dummy" presStyleCnt="0"/>
      <dgm:spPr/>
    </dgm:pt>
    <dgm:pt modelId="{45BBBAFB-D209-40C9-A0C8-42EF3869B2DD}" type="pres">
      <dgm:prSet presAssocID="{763E4DE5-29B1-4406-AC0A-C86B894313D9}" presName="sibTrans" presStyleLbl="sibTrans2D1" presStyleIdx="5" presStyleCnt="8"/>
      <dgm:spPr/>
    </dgm:pt>
    <dgm:pt modelId="{4CCA2ABE-011C-42B7-A3D6-FB8E1679A84A}" type="pres">
      <dgm:prSet presAssocID="{43010EB4-84CD-416D-B15B-2687B7C39D90}" presName="node" presStyleLbl="node1" presStyleIdx="6" presStyleCnt="8">
        <dgm:presLayoutVars>
          <dgm:bulletEnabled val="1"/>
        </dgm:presLayoutVars>
      </dgm:prSet>
      <dgm:spPr/>
    </dgm:pt>
    <dgm:pt modelId="{A47D38C7-766E-4F11-843D-0AC6A554D67D}" type="pres">
      <dgm:prSet presAssocID="{43010EB4-84CD-416D-B15B-2687B7C39D90}" presName="dummy" presStyleCnt="0"/>
      <dgm:spPr/>
    </dgm:pt>
    <dgm:pt modelId="{8EEFFAE8-1F89-4221-9A0F-D41DBC41E323}" type="pres">
      <dgm:prSet presAssocID="{9FBB955D-BE8F-4DC1-845C-55E5E6AC4D22}" presName="sibTrans" presStyleLbl="sibTrans2D1" presStyleIdx="6" presStyleCnt="8"/>
      <dgm:spPr/>
    </dgm:pt>
    <dgm:pt modelId="{6AE94668-4442-4BC0-AA4E-801BE9CE52D3}" type="pres">
      <dgm:prSet presAssocID="{EF58006C-5476-4636-81AE-F09988B0F95D}" presName="node" presStyleLbl="node1" presStyleIdx="7" presStyleCnt="8" custRadScaleRad="104565" custRadScaleInc="-47323">
        <dgm:presLayoutVars>
          <dgm:bulletEnabled val="1"/>
        </dgm:presLayoutVars>
      </dgm:prSet>
      <dgm:spPr/>
    </dgm:pt>
    <dgm:pt modelId="{2BCF6896-5E43-4B61-9DF9-72F8CEF82F97}" type="pres">
      <dgm:prSet presAssocID="{EF58006C-5476-4636-81AE-F09988B0F95D}" presName="dummy" presStyleCnt="0"/>
      <dgm:spPr/>
    </dgm:pt>
    <dgm:pt modelId="{00F8796D-2E94-4FE9-8170-AB1CA4455C63}" type="pres">
      <dgm:prSet presAssocID="{2DBDD77F-2C5E-4DA8-A58B-E7CEEDA6D4A1}" presName="sibTrans" presStyleLbl="sibTrans2D1" presStyleIdx="7" presStyleCnt="8"/>
      <dgm:spPr/>
    </dgm:pt>
  </dgm:ptLst>
  <dgm:cxnLst>
    <dgm:cxn modelId="{FC52EA05-C18A-4D1D-8E02-185DC14E1E3A}" type="presOf" srcId="{6B1FD33D-9B4E-4D8B-BDD7-F741C096048E}" destId="{2E8FFFF8-1470-430E-8956-28A4BE2436A3}" srcOrd="0" destOrd="0" presId="urn:microsoft.com/office/officeart/2005/8/layout/radial6"/>
    <dgm:cxn modelId="{9DE2BA08-4D8E-4A19-B033-B40F22F1B3C0}" srcId="{A8D0F770-EB65-4AD1-A2F4-B84190492624}" destId="{D73E2F8B-F28E-4974-9529-27192ECE0145}" srcOrd="2" destOrd="0" parTransId="{9E2629D4-05D6-4D95-9A93-B116680C7A6C}" sibTransId="{F0DF83DD-E337-410A-A16C-21FC7ED4FA8F}"/>
    <dgm:cxn modelId="{0823B70A-FB98-4C21-BD1D-74A7FCE238C4}" srcId="{9D70EEB9-6C90-4177-9B8B-EAAE8CFAA731}" destId="{28374103-00EA-406C-8042-EB4C5CB90BB7}" srcOrd="1" destOrd="0" parTransId="{53DC8027-DDFA-4039-94A9-7AC247D8FD02}" sibTransId="{7F6A2E54-F7B0-4223-A9AD-21C64543F818}"/>
    <dgm:cxn modelId="{6A016117-536A-4482-BA5E-EF8051E6A374}" type="presOf" srcId="{9D70EEB9-6C90-4177-9B8B-EAAE8CFAA731}" destId="{F5730F45-2A02-4EF4-9F8F-302936480AB6}" srcOrd="0" destOrd="0" presId="urn:microsoft.com/office/officeart/2005/8/layout/radial6"/>
    <dgm:cxn modelId="{9693EA18-D8F4-4A1C-A2F3-17CA32F3D26C}" type="presOf" srcId="{04FD1837-ECAD-4095-98E7-13B24B77EADE}" destId="{51E16FA4-2C65-44AB-B8DC-843D923774C6}" srcOrd="0" destOrd="0" presId="urn:microsoft.com/office/officeart/2005/8/layout/radial6"/>
    <dgm:cxn modelId="{5364B01E-96D0-404B-9BB5-038AF72FDB83}" type="presOf" srcId="{6A16FEF9-8CD5-C546-B562-B850B459B86F}" destId="{E589554B-6D88-1441-8A52-86F6BEE06CCC}" srcOrd="0" destOrd="0" presId="urn:microsoft.com/office/officeart/2005/8/layout/radial6"/>
    <dgm:cxn modelId="{C89E9427-B7D1-4E86-85F7-7414B902DAB5}" srcId="{A8D0F770-EB65-4AD1-A2F4-B84190492624}" destId="{AE8F9162-7C80-481D-925F-CB425EA81C92}" srcOrd="5" destOrd="0" parTransId="{2D846764-4664-4C2B-B904-79EE4E89D564}" sibTransId="{763E4DE5-29B1-4406-AC0A-C86B894313D9}"/>
    <dgm:cxn modelId="{A421C231-E477-4BE9-9EC3-162D1B43ABE9}" type="presOf" srcId="{2DBDD77F-2C5E-4DA8-A58B-E7CEEDA6D4A1}" destId="{00F8796D-2E94-4FE9-8170-AB1CA4455C63}" srcOrd="0" destOrd="0" presId="urn:microsoft.com/office/officeart/2005/8/layout/radial6"/>
    <dgm:cxn modelId="{774D5B34-DC5C-4B47-8B0C-0247577B0537}" type="presOf" srcId="{9FBB955D-BE8F-4DC1-845C-55E5E6AC4D22}" destId="{8EEFFAE8-1F89-4221-9A0F-D41DBC41E323}" srcOrd="0" destOrd="0" presId="urn:microsoft.com/office/officeart/2005/8/layout/radial6"/>
    <dgm:cxn modelId="{DA296940-E03B-4532-9A9D-1CDA6F1742A4}" type="presOf" srcId="{F0DF83DD-E337-410A-A16C-21FC7ED4FA8F}" destId="{4ACEF6C5-B10D-48D3-BF68-885B17A3BF56}" srcOrd="0" destOrd="0" presId="urn:microsoft.com/office/officeart/2005/8/layout/radial6"/>
    <dgm:cxn modelId="{74D2D248-A8F3-4C9A-9035-6A2E7C61AD4F}" type="presOf" srcId="{AE8F9162-7C80-481D-925F-CB425EA81C92}" destId="{EB5C582E-8657-4C3D-937A-A8E371B7DEF4}" srcOrd="0" destOrd="0" presId="urn:microsoft.com/office/officeart/2005/8/layout/radial6"/>
    <dgm:cxn modelId="{BF048E4B-A234-43F3-9DC5-9C347B149F01}" type="presOf" srcId="{75AF480F-6E8E-4491-824F-D224ABB13356}" destId="{20D1A40F-6B15-4609-86A7-FA5A431C3E60}" srcOrd="0" destOrd="0" presId="urn:microsoft.com/office/officeart/2005/8/layout/radial6"/>
    <dgm:cxn modelId="{4CC69066-2D7C-4F5A-9F62-45B235E04EED}" type="presOf" srcId="{8AC3D0F1-76EF-406D-94EC-78E1205ACB97}" destId="{A8DA54B1-25C7-4223-B7A6-589FA70FD3E9}" srcOrd="0" destOrd="0" presId="urn:microsoft.com/office/officeart/2005/8/layout/radial6"/>
    <dgm:cxn modelId="{9EF66473-1B88-47D3-8036-FD21A1545613}" type="presOf" srcId="{43010EB4-84CD-416D-B15B-2687B7C39D90}" destId="{4CCA2ABE-011C-42B7-A3D6-FB8E1679A84A}" srcOrd="0" destOrd="0" presId="urn:microsoft.com/office/officeart/2005/8/layout/radial6"/>
    <dgm:cxn modelId="{C66C2583-45E3-D446-898B-B889227A425F}" srcId="{A8D0F770-EB65-4AD1-A2F4-B84190492624}" destId="{6A16FEF9-8CD5-C546-B562-B850B459B86F}" srcOrd="1" destOrd="0" parTransId="{F2D2243A-FDFB-4D45-9518-A622A482849A}" sibTransId="{DA3BAF26-AD81-F847-A619-A3AC34314F84}"/>
    <dgm:cxn modelId="{94F87D85-E5AC-4949-B2A6-A5D4D7F5AED0}" srcId="{A8D0F770-EB65-4AD1-A2F4-B84190492624}" destId="{6B1FD33D-9B4E-4D8B-BDD7-F741C096048E}" srcOrd="3" destOrd="0" parTransId="{645D270E-A936-4336-8D9C-DBE36BCB04C7}" sibTransId="{DF6CE792-65BA-4266-B74D-96272EA44914}"/>
    <dgm:cxn modelId="{3687D28E-F4E8-40E1-BA10-7419F4908653}" type="presOf" srcId="{A8D0F770-EB65-4AD1-A2F4-B84190492624}" destId="{B2FAE286-A1CE-4498-A8B3-21483C564FC1}" srcOrd="0" destOrd="0" presId="urn:microsoft.com/office/officeart/2005/8/layout/radial6"/>
    <dgm:cxn modelId="{556D658F-17B2-4533-8356-889BB89B5CE4}" type="presOf" srcId="{D73E2F8B-F28E-4974-9529-27192ECE0145}" destId="{34A223D2-5C9C-4D85-85D1-57CBBC7631F1}" srcOrd="0" destOrd="0" presId="urn:microsoft.com/office/officeart/2005/8/layout/radial6"/>
    <dgm:cxn modelId="{34043F93-686F-A446-823E-0153956772C1}" type="presOf" srcId="{DA3BAF26-AD81-F847-A619-A3AC34314F84}" destId="{6854F641-8B8D-9446-B228-AC996A394060}" srcOrd="0" destOrd="0" presId="urn:microsoft.com/office/officeart/2005/8/layout/radial6"/>
    <dgm:cxn modelId="{0FD3EB95-2D2B-45F7-B509-655D58418334}" srcId="{A8D0F770-EB65-4AD1-A2F4-B84190492624}" destId="{43010EB4-84CD-416D-B15B-2687B7C39D90}" srcOrd="6" destOrd="0" parTransId="{52B613BB-B70F-46C2-B706-FBD6050E5E88}" sibTransId="{9FBB955D-BE8F-4DC1-845C-55E5E6AC4D22}"/>
    <dgm:cxn modelId="{5D15CA97-12DC-4A2A-A922-0308E39913BC}" type="presOf" srcId="{DF6CE792-65BA-4266-B74D-96272EA44914}" destId="{4D6855D9-B007-4459-84CD-449385B679DD}" srcOrd="0" destOrd="0" presId="urn:microsoft.com/office/officeart/2005/8/layout/radial6"/>
    <dgm:cxn modelId="{6209409B-EBED-44CD-BC97-F035956FD50F}" srcId="{A8D0F770-EB65-4AD1-A2F4-B84190492624}" destId="{75AF480F-6E8E-4491-824F-D224ABB13356}" srcOrd="4" destOrd="0" parTransId="{D3E2E987-F5D7-4DE9-BB38-D19F06B92039}" sibTransId="{04FD1837-ECAD-4095-98E7-13B24B77EADE}"/>
    <dgm:cxn modelId="{97D17DA8-4A2B-48B6-90E5-0D00B0275ECF}" type="presOf" srcId="{0A9DB341-3355-482F-BFD2-F54749FFD32C}" destId="{3C068696-D36F-4940-BC31-C2C798CA6A98}" srcOrd="0" destOrd="0" presId="urn:microsoft.com/office/officeart/2005/8/layout/radial6"/>
    <dgm:cxn modelId="{647E4FC8-7FC0-48B4-B8CA-4880EBA300A1}" type="presOf" srcId="{763E4DE5-29B1-4406-AC0A-C86B894313D9}" destId="{45BBBAFB-D209-40C9-A0C8-42EF3869B2DD}" srcOrd="0" destOrd="0" presId="urn:microsoft.com/office/officeart/2005/8/layout/radial6"/>
    <dgm:cxn modelId="{4F7E30F0-D70A-4855-8927-F45F0B201D2E}" srcId="{A8D0F770-EB65-4AD1-A2F4-B84190492624}" destId="{0A9DB341-3355-482F-BFD2-F54749FFD32C}" srcOrd="0" destOrd="0" parTransId="{7365881C-5E84-4411-A2FA-D2EC7BF96F07}" sibTransId="{8AC3D0F1-76EF-406D-94EC-78E1205ACB97}"/>
    <dgm:cxn modelId="{B40D33F3-6BB1-4C22-9CFE-EC888E52EEFC}" srcId="{A8D0F770-EB65-4AD1-A2F4-B84190492624}" destId="{EF58006C-5476-4636-81AE-F09988B0F95D}" srcOrd="7" destOrd="0" parTransId="{EC48BE1B-3F54-4D11-ABEE-6E4DA817089E}" sibTransId="{2DBDD77F-2C5E-4DA8-A58B-E7CEEDA6D4A1}"/>
    <dgm:cxn modelId="{B11634F3-26C8-46A6-AFEA-AE8D16050692}" type="presOf" srcId="{EF58006C-5476-4636-81AE-F09988B0F95D}" destId="{6AE94668-4442-4BC0-AA4E-801BE9CE52D3}" srcOrd="0" destOrd="0" presId="urn:microsoft.com/office/officeart/2005/8/layout/radial6"/>
    <dgm:cxn modelId="{3107B4F6-EEE0-4038-B3B9-C79B1934DE45}" srcId="{9D70EEB9-6C90-4177-9B8B-EAAE8CFAA731}" destId="{A8D0F770-EB65-4AD1-A2F4-B84190492624}" srcOrd="0" destOrd="0" parTransId="{1A090753-448C-473A-8484-C186A754EC0A}" sibTransId="{D0A50FA6-2482-4AF7-B45A-AD73302084FC}"/>
    <dgm:cxn modelId="{8AA0928A-E30B-4E36-82B9-AA13186491CE}" type="presParOf" srcId="{F5730F45-2A02-4EF4-9F8F-302936480AB6}" destId="{B2FAE286-A1CE-4498-A8B3-21483C564FC1}" srcOrd="0" destOrd="0" presId="urn:microsoft.com/office/officeart/2005/8/layout/radial6"/>
    <dgm:cxn modelId="{58D6F17C-918D-4453-9132-25DA6434B812}" type="presParOf" srcId="{F5730F45-2A02-4EF4-9F8F-302936480AB6}" destId="{3C068696-D36F-4940-BC31-C2C798CA6A98}" srcOrd="1" destOrd="0" presId="urn:microsoft.com/office/officeart/2005/8/layout/radial6"/>
    <dgm:cxn modelId="{6478DD37-4FE2-4A00-820B-8885B209AD6D}" type="presParOf" srcId="{F5730F45-2A02-4EF4-9F8F-302936480AB6}" destId="{6DF25D1B-E1C2-45B8-8077-D4687FD9FDE4}" srcOrd="2" destOrd="0" presId="urn:microsoft.com/office/officeart/2005/8/layout/radial6"/>
    <dgm:cxn modelId="{4AB981D7-6221-468F-B7E7-5B11381B8826}" type="presParOf" srcId="{F5730F45-2A02-4EF4-9F8F-302936480AB6}" destId="{A8DA54B1-25C7-4223-B7A6-589FA70FD3E9}" srcOrd="3" destOrd="0" presId="urn:microsoft.com/office/officeart/2005/8/layout/radial6"/>
    <dgm:cxn modelId="{B7CC62BD-C7FC-C643-8E07-50B1C0D22516}" type="presParOf" srcId="{F5730F45-2A02-4EF4-9F8F-302936480AB6}" destId="{E589554B-6D88-1441-8A52-86F6BEE06CCC}" srcOrd="4" destOrd="0" presId="urn:microsoft.com/office/officeart/2005/8/layout/radial6"/>
    <dgm:cxn modelId="{772D726A-0FB3-784E-99E1-4195CC165000}" type="presParOf" srcId="{F5730F45-2A02-4EF4-9F8F-302936480AB6}" destId="{28624E05-6733-904E-8DCB-06CD935197DF}" srcOrd="5" destOrd="0" presId="urn:microsoft.com/office/officeart/2005/8/layout/radial6"/>
    <dgm:cxn modelId="{8B932C34-873F-F144-A7CA-E81B57B3D80C}" type="presParOf" srcId="{F5730F45-2A02-4EF4-9F8F-302936480AB6}" destId="{6854F641-8B8D-9446-B228-AC996A394060}" srcOrd="6" destOrd="0" presId="urn:microsoft.com/office/officeart/2005/8/layout/radial6"/>
    <dgm:cxn modelId="{E4A56AA7-2FB7-40CD-8B37-B5BA19BE06B6}" type="presParOf" srcId="{F5730F45-2A02-4EF4-9F8F-302936480AB6}" destId="{34A223D2-5C9C-4D85-85D1-57CBBC7631F1}" srcOrd="7" destOrd="0" presId="urn:microsoft.com/office/officeart/2005/8/layout/radial6"/>
    <dgm:cxn modelId="{A6F0B56F-BF75-4197-AB54-A157A976F2FB}" type="presParOf" srcId="{F5730F45-2A02-4EF4-9F8F-302936480AB6}" destId="{8C48A57F-E87B-4A21-82DB-FA8F6AB4E1F9}" srcOrd="8" destOrd="0" presId="urn:microsoft.com/office/officeart/2005/8/layout/radial6"/>
    <dgm:cxn modelId="{955906EC-DBB9-4CD5-91F5-4DDEC996654C}" type="presParOf" srcId="{F5730F45-2A02-4EF4-9F8F-302936480AB6}" destId="{4ACEF6C5-B10D-48D3-BF68-885B17A3BF56}" srcOrd="9" destOrd="0" presId="urn:microsoft.com/office/officeart/2005/8/layout/radial6"/>
    <dgm:cxn modelId="{855F9FEC-F008-47B2-B044-C5C3EA8BC591}" type="presParOf" srcId="{F5730F45-2A02-4EF4-9F8F-302936480AB6}" destId="{2E8FFFF8-1470-430E-8956-28A4BE2436A3}" srcOrd="10" destOrd="0" presId="urn:microsoft.com/office/officeart/2005/8/layout/radial6"/>
    <dgm:cxn modelId="{AAE78EF9-D8C3-4366-90E6-FEFF685F5BA3}" type="presParOf" srcId="{F5730F45-2A02-4EF4-9F8F-302936480AB6}" destId="{C6DE178D-17A4-474F-86F0-F157AB260498}" srcOrd="11" destOrd="0" presId="urn:microsoft.com/office/officeart/2005/8/layout/radial6"/>
    <dgm:cxn modelId="{579B69A0-91FD-438F-BCFE-A80A642B3B03}" type="presParOf" srcId="{F5730F45-2A02-4EF4-9F8F-302936480AB6}" destId="{4D6855D9-B007-4459-84CD-449385B679DD}" srcOrd="12" destOrd="0" presId="urn:microsoft.com/office/officeart/2005/8/layout/radial6"/>
    <dgm:cxn modelId="{DDA55148-5125-4547-9C3C-B339BBF46E6F}" type="presParOf" srcId="{F5730F45-2A02-4EF4-9F8F-302936480AB6}" destId="{20D1A40F-6B15-4609-86A7-FA5A431C3E60}" srcOrd="13" destOrd="0" presId="urn:microsoft.com/office/officeart/2005/8/layout/radial6"/>
    <dgm:cxn modelId="{42101E2D-D435-443D-942F-5B11FF84BFCD}" type="presParOf" srcId="{F5730F45-2A02-4EF4-9F8F-302936480AB6}" destId="{002E068E-2BEB-436F-AAAB-57B79CCFEA2E}" srcOrd="14" destOrd="0" presId="urn:microsoft.com/office/officeart/2005/8/layout/radial6"/>
    <dgm:cxn modelId="{FA90EE91-D999-4879-8CEA-DFFA8CF90FF6}" type="presParOf" srcId="{F5730F45-2A02-4EF4-9F8F-302936480AB6}" destId="{51E16FA4-2C65-44AB-B8DC-843D923774C6}" srcOrd="15" destOrd="0" presId="urn:microsoft.com/office/officeart/2005/8/layout/radial6"/>
    <dgm:cxn modelId="{59653C91-2CF3-496D-B1A6-99A0A15F4D95}" type="presParOf" srcId="{F5730F45-2A02-4EF4-9F8F-302936480AB6}" destId="{EB5C582E-8657-4C3D-937A-A8E371B7DEF4}" srcOrd="16" destOrd="0" presId="urn:microsoft.com/office/officeart/2005/8/layout/radial6"/>
    <dgm:cxn modelId="{3717E41F-BCDB-4B98-BD1A-357303A8BB9A}" type="presParOf" srcId="{F5730F45-2A02-4EF4-9F8F-302936480AB6}" destId="{BCD97AFC-D4C0-4CB9-880B-8949F960852B}" srcOrd="17" destOrd="0" presId="urn:microsoft.com/office/officeart/2005/8/layout/radial6"/>
    <dgm:cxn modelId="{C94C411C-0DA3-49E7-8401-21F1159989D4}" type="presParOf" srcId="{F5730F45-2A02-4EF4-9F8F-302936480AB6}" destId="{45BBBAFB-D209-40C9-A0C8-42EF3869B2DD}" srcOrd="18" destOrd="0" presId="urn:microsoft.com/office/officeart/2005/8/layout/radial6"/>
    <dgm:cxn modelId="{94CA9C9C-7F86-4CF0-A710-D5906A3AFBDC}" type="presParOf" srcId="{F5730F45-2A02-4EF4-9F8F-302936480AB6}" destId="{4CCA2ABE-011C-42B7-A3D6-FB8E1679A84A}" srcOrd="19" destOrd="0" presId="urn:microsoft.com/office/officeart/2005/8/layout/radial6"/>
    <dgm:cxn modelId="{C73565A4-36B7-4060-AD6B-47AE9E3B96E1}" type="presParOf" srcId="{F5730F45-2A02-4EF4-9F8F-302936480AB6}" destId="{A47D38C7-766E-4F11-843D-0AC6A554D67D}" srcOrd="20" destOrd="0" presId="urn:microsoft.com/office/officeart/2005/8/layout/radial6"/>
    <dgm:cxn modelId="{530B5E3A-4019-4F45-8961-28B6DCDEEA5D}" type="presParOf" srcId="{F5730F45-2A02-4EF4-9F8F-302936480AB6}" destId="{8EEFFAE8-1F89-4221-9A0F-D41DBC41E323}" srcOrd="21" destOrd="0" presId="urn:microsoft.com/office/officeart/2005/8/layout/radial6"/>
    <dgm:cxn modelId="{1706C19A-6F4D-4DC0-BFBF-4D46A61605CE}" type="presParOf" srcId="{F5730F45-2A02-4EF4-9F8F-302936480AB6}" destId="{6AE94668-4442-4BC0-AA4E-801BE9CE52D3}" srcOrd="22" destOrd="0" presId="urn:microsoft.com/office/officeart/2005/8/layout/radial6"/>
    <dgm:cxn modelId="{F873A0D1-28EE-4F87-82C4-63DEB5C6596E}" type="presParOf" srcId="{F5730F45-2A02-4EF4-9F8F-302936480AB6}" destId="{2BCF6896-5E43-4B61-9DF9-72F8CEF82F97}" srcOrd="23" destOrd="0" presId="urn:microsoft.com/office/officeart/2005/8/layout/radial6"/>
    <dgm:cxn modelId="{B1838260-3318-4549-83A3-174168F9D952}" type="presParOf" srcId="{F5730F45-2A02-4EF4-9F8F-302936480AB6}" destId="{00F8796D-2E94-4FE9-8170-AB1CA4455C63}" srcOrd="24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70EEB9-6C90-4177-9B8B-EAAE8CFAA731}" type="doc">
      <dgm:prSet loTypeId="urn:microsoft.com/office/officeart/2005/8/layout/radial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75AF480F-6E8E-4491-824F-D224ABB13356}">
      <dgm:prSet phldrT="[Texto]"/>
      <dgm:spPr>
        <a:ln>
          <a:solidFill>
            <a:schemeClr val="accent6"/>
          </a:solidFill>
        </a:ln>
      </dgm:spPr>
      <dgm:t>
        <a:bodyPr/>
        <a:lstStyle/>
        <a:p>
          <a:r>
            <a:rPr lang="es-CO" dirty="0"/>
            <a:t>86</a:t>
          </a:r>
        </a:p>
      </dgm:t>
    </dgm:pt>
    <dgm:pt modelId="{D3E2E987-F5D7-4DE9-BB38-D19F06B92039}" type="parTrans" cxnId="{6209409B-EBED-44CD-BC97-F035956FD50F}">
      <dgm:prSet/>
      <dgm:spPr/>
      <dgm:t>
        <a:bodyPr/>
        <a:lstStyle/>
        <a:p>
          <a:endParaRPr lang="es-CO"/>
        </a:p>
      </dgm:t>
    </dgm:pt>
    <dgm:pt modelId="{04FD1837-ECAD-4095-98E7-13B24B77EADE}" type="sibTrans" cxnId="{6209409B-EBED-44CD-BC97-F035956FD50F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AE8F9162-7C80-481D-925F-CB425EA81C92}">
      <dgm:prSet phldrT="[Texto]"/>
      <dgm:spPr>
        <a:ln>
          <a:solidFill>
            <a:schemeClr val="accent6"/>
          </a:solidFill>
        </a:ln>
      </dgm:spPr>
      <dgm:t>
        <a:bodyPr/>
        <a:lstStyle/>
        <a:p>
          <a:r>
            <a:rPr lang="es-CO" dirty="0"/>
            <a:t>380</a:t>
          </a:r>
        </a:p>
      </dgm:t>
    </dgm:pt>
    <dgm:pt modelId="{2D846764-4664-4C2B-B904-79EE4E89D564}" type="parTrans" cxnId="{C89E9427-B7D1-4E86-85F7-7414B902DAB5}">
      <dgm:prSet/>
      <dgm:spPr/>
      <dgm:t>
        <a:bodyPr/>
        <a:lstStyle/>
        <a:p>
          <a:endParaRPr lang="es-CO"/>
        </a:p>
      </dgm:t>
    </dgm:pt>
    <dgm:pt modelId="{763E4DE5-29B1-4406-AC0A-C86B894313D9}" type="sibTrans" cxnId="{C89E9427-B7D1-4E86-85F7-7414B902DAB5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28374103-00EA-406C-8042-EB4C5CB90BB7}">
      <dgm:prSet phldrT="[Texto]"/>
      <dgm:spPr/>
      <dgm:t>
        <a:bodyPr/>
        <a:lstStyle/>
        <a:p>
          <a:endParaRPr lang="es-CO"/>
        </a:p>
      </dgm:t>
    </dgm:pt>
    <dgm:pt modelId="{53DC8027-DDFA-4039-94A9-7AC247D8FD02}" type="parTrans" cxnId="{0823B70A-FB98-4C21-BD1D-74A7FCE238C4}">
      <dgm:prSet/>
      <dgm:spPr/>
      <dgm:t>
        <a:bodyPr/>
        <a:lstStyle/>
        <a:p>
          <a:endParaRPr lang="es-CO"/>
        </a:p>
      </dgm:t>
    </dgm:pt>
    <dgm:pt modelId="{7F6A2E54-F7B0-4223-A9AD-21C64543F818}" type="sibTrans" cxnId="{0823B70A-FB98-4C21-BD1D-74A7FCE238C4}">
      <dgm:prSet/>
      <dgm:spPr/>
      <dgm:t>
        <a:bodyPr/>
        <a:lstStyle/>
        <a:p>
          <a:endParaRPr lang="es-CO"/>
        </a:p>
      </dgm:t>
    </dgm:pt>
    <dgm:pt modelId="{D73E2F8B-F28E-4974-9529-27192ECE0145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s-CO" dirty="0"/>
            <a:t>65</a:t>
          </a:r>
        </a:p>
      </dgm:t>
    </dgm:pt>
    <dgm:pt modelId="{9E2629D4-05D6-4D95-9A93-B116680C7A6C}" type="parTrans" cxnId="{9DE2BA08-4D8E-4A19-B033-B40F22F1B3C0}">
      <dgm:prSet/>
      <dgm:spPr/>
      <dgm:t>
        <a:bodyPr/>
        <a:lstStyle/>
        <a:p>
          <a:endParaRPr lang="es-CO"/>
        </a:p>
      </dgm:t>
    </dgm:pt>
    <dgm:pt modelId="{F0DF83DD-E337-410A-A16C-21FC7ED4FA8F}" type="sibTrans" cxnId="{9DE2BA08-4D8E-4A19-B033-B40F22F1B3C0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6B1FD33D-9B4E-4D8B-BDD7-F741C096048E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es-CO" dirty="0"/>
            <a:t>66</a:t>
          </a:r>
        </a:p>
      </dgm:t>
    </dgm:pt>
    <dgm:pt modelId="{645D270E-A936-4336-8D9C-DBE36BCB04C7}" type="parTrans" cxnId="{94F87D85-E5AC-4949-B2A6-A5D4D7F5AED0}">
      <dgm:prSet/>
      <dgm:spPr/>
      <dgm:t>
        <a:bodyPr/>
        <a:lstStyle/>
        <a:p>
          <a:endParaRPr lang="es-CO"/>
        </a:p>
      </dgm:t>
    </dgm:pt>
    <dgm:pt modelId="{DF6CE792-65BA-4266-B74D-96272EA44914}" type="sibTrans" cxnId="{94F87D85-E5AC-4949-B2A6-A5D4D7F5AED0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0A9DB341-3355-482F-BFD2-F54749FFD32C}">
      <dgm:prSet phldrT="[Texto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s-CO" sz="3600" u="sng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23</a:t>
          </a:r>
        </a:p>
      </dgm:t>
    </dgm:pt>
    <dgm:pt modelId="{8AC3D0F1-76EF-406D-94EC-78E1205ACB97}" type="sibTrans" cxnId="{4F7E30F0-D70A-4855-8927-F45F0B201D2E}">
      <dgm:prSet/>
      <dgm:spPr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lang="es-CO"/>
        </a:p>
      </dgm:t>
    </dgm:pt>
    <dgm:pt modelId="{7365881C-5E84-4411-A2FA-D2EC7BF96F07}" type="parTrans" cxnId="{4F7E30F0-D70A-4855-8927-F45F0B201D2E}">
      <dgm:prSet/>
      <dgm:spPr/>
      <dgm:t>
        <a:bodyPr/>
        <a:lstStyle/>
        <a:p>
          <a:endParaRPr lang="es-CO"/>
        </a:p>
      </dgm:t>
    </dgm:pt>
    <dgm:pt modelId="{A8D0F770-EB65-4AD1-A2F4-B84190492624}">
      <dgm:prSet phldrT="[Texto]" custT="1"/>
      <dgm:spPr>
        <a:blipFill rotWithShape="0">
          <a:blip xmlns:r="http://schemas.openxmlformats.org/officeDocument/2006/relationships"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CO" sz="1400" b="1" dirty="0"/>
        </a:p>
      </dgm:t>
    </dgm:pt>
    <dgm:pt modelId="{D0A50FA6-2482-4AF7-B45A-AD73302084FC}" type="sibTrans" cxnId="{3107B4F6-EEE0-4038-B3B9-C79B1934DE45}">
      <dgm:prSet/>
      <dgm:spPr/>
      <dgm:t>
        <a:bodyPr/>
        <a:lstStyle/>
        <a:p>
          <a:endParaRPr lang="es-CO"/>
        </a:p>
      </dgm:t>
    </dgm:pt>
    <dgm:pt modelId="{1A090753-448C-473A-8484-C186A754EC0A}" type="parTrans" cxnId="{3107B4F6-EEE0-4038-B3B9-C79B1934DE45}">
      <dgm:prSet/>
      <dgm:spPr/>
      <dgm:t>
        <a:bodyPr/>
        <a:lstStyle/>
        <a:p>
          <a:endParaRPr lang="es-CO"/>
        </a:p>
      </dgm:t>
    </dgm:pt>
    <dgm:pt modelId="{F5730F45-2A02-4EF4-9F8F-302936480AB6}" type="pres">
      <dgm:prSet presAssocID="{9D70EEB9-6C90-4177-9B8B-EAAE8CFAA73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FAE286-A1CE-4498-A8B3-21483C564FC1}" type="pres">
      <dgm:prSet presAssocID="{A8D0F770-EB65-4AD1-A2F4-B84190492624}" presName="centerShape" presStyleLbl="node0" presStyleIdx="0" presStyleCnt="1" custScaleX="111948" custScaleY="111242" custLinFactNeighborY="1383"/>
      <dgm:spPr/>
    </dgm:pt>
    <dgm:pt modelId="{3C068696-D36F-4940-BC31-C2C798CA6A98}" type="pres">
      <dgm:prSet presAssocID="{0A9DB341-3355-482F-BFD2-F54749FFD32C}" presName="node" presStyleLbl="node1" presStyleIdx="0" presStyleCnt="5" custScaleX="99852" custScaleY="99852" custRadScaleRad="92281" custRadScaleInc="-10">
        <dgm:presLayoutVars>
          <dgm:bulletEnabled val="1"/>
        </dgm:presLayoutVars>
      </dgm:prSet>
      <dgm:spPr/>
    </dgm:pt>
    <dgm:pt modelId="{6DF25D1B-E1C2-45B8-8077-D4687FD9FDE4}" type="pres">
      <dgm:prSet presAssocID="{0A9DB341-3355-482F-BFD2-F54749FFD32C}" presName="dummy" presStyleCnt="0"/>
      <dgm:spPr/>
    </dgm:pt>
    <dgm:pt modelId="{A8DA54B1-25C7-4223-B7A6-589FA70FD3E9}" type="pres">
      <dgm:prSet presAssocID="{8AC3D0F1-76EF-406D-94EC-78E1205ACB97}" presName="sibTrans" presStyleLbl="sibTrans2D1" presStyleIdx="0" presStyleCnt="5"/>
      <dgm:spPr/>
    </dgm:pt>
    <dgm:pt modelId="{34A223D2-5C9C-4D85-85D1-57CBBC7631F1}" type="pres">
      <dgm:prSet presAssocID="{D73E2F8B-F28E-4974-9529-27192ECE0145}" presName="node" presStyleLbl="node1" presStyleIdx="1" presStyleCnt="5">
        <dgm:presLayoutVars>
          <dgm:bulletEnabled val="1"/>
        </dgm:presLayoutVars>
      </dgm:prSet>
      <dgm:spPr/>
    </dgm:pt>
    <dgm:pt modelId="{8C48A57F-E87B-4A21-82DB-FA8F6AB4E1F9}" type="pres">
      <dgm:prSet presAssocID="{D73E2F8B-F28E-4974-9529-27192ECE0145}" presName="dummy" presStyleCnt="0"/>
      <dgm:spPr/>
    </dgm:pt>
    <dgm:pt modelId="{4ACEF6C5-B10D-48D3-BF68-885B17A3BF56}" type="pres">
      <dgm:prSet presAssocID="{F0DF83DD-E337-410A-A16C-21FC7ED4FA8F}" presName="sibTrans" presStyleLbl="sibTrans2D1" presStyleIdx="1" presStyleCnt="5"/>
      <dgm:spPr/>
    </dgm:pt>
    <dgm:pt modelId="{2E8FFFF8-1470-430E-8956-28A4BE2436A3}" type="pres">
      <dgm:prSet presAssocID="{6B1FD33D-9B4E-4D8B-BDD7-F741C096048E}" presName="node" presStyleLbl="node1" presStyleIdx="2" presStyleCnt="5">
        <dgm:presLayoutVars>
          <dgm:bulletEnabled val="1"/>
        </dgm:presLayoutVars>
      </dgm:prSet>
      <dgm:spPr/>
    </dgm:pt>
    <dgm:pt modelId="{C6DE178D-17A4-474F-86F0-F157AB260498}" type="pres">
      <dgm:prSet presAssocID="{6B1FD33D-9B4E-4D8B-BDD7-F741C096048E}" presName="dummy" presStyleCnt="0"/>
      <dgm:spPr/>
    </dgm:pt>
    <dgm:pt modelId="{4D6855D9-B007-4459-84CD-449385B679DD}" type="pres">
      <dgm:prSet presAssocID="{DF6CE792-65BA-4266-B74D-96272EA44914}" presName="sibTrans" presStyleLbl="sibTrans2D1" presStyleIdx="2" presStyleCnt="5"/>
      <dgm:spPr/>
    </dgm:pt>
    <dgm:pt modelId="{20D1A40F-6B15-4609-86A7-FA5A431C3E60}" type="pres">
      <dgm:prSet presAssocID="{75AF480F-6E8E-4491-824F-D224ABB13356}" presName="node" presStyleLbl="node1" presStyleIdx="3" presStyleCnt="5">
        <dgm:presLayoutVars>
          <dgm:bulletEnabled val="1"/>
        </dgm:presLayoutVars>
      </dgm:prSet>
      <dgm:spPr/>
    </dgm:pt>
    <dgm:pt modelId="{002E068E-2BEB-436F-AAAB-57B79CCFEA2E}" type="pres">
      <dgm:prSet presAssocID="{75AF480F-6E8E-4491-824F-D224ABB13356}" presName="dummy" presStyleCnt="0"/>
      <dgm:spPr/>
    </dgm:pt>
    <dgm:pt modelId="{51E16FA4-2C65-44AB-B8DC-843D923774C6}" type="pres">
      <dgm:prSet presAssocID="{04FD1837-ECAD-4095-98E7-13B24B77EADE}" presName="sibTrans" presStyleLbl="sibTrans2D1" presStyleIdx="3" presStyleCnt="5"/>
      <dgm:spPr/>
    </dgm:pt>
    <dgm:pt modelId="{EB5C582E-8657-4C3D-937A-A8E371B7DEF4}" type="pres">
      <dgm:prSet presAssocID="{AE8F9162-7C80-481D-925F-CB425EA81C92}" presName="node" presStyleLbl="node1" presStyleIdx="4" presStyleCnt="5">
        <dgm:presLayoutVars>
          <dgm:bulletEnabled val="1"/>
        </dgm:presLayoutVars>
      </dgm:prSet>
      <dgm:spPr/>
    </dgm:pt>
    <dgm:pt modelId="{BCD97AFC-D4C0-4CB9-880B-8949F960852B}" type="pres">
      <dgm:prSet presAssocID="{AE8F9162-7C80-481D-925F-CB425EA81C92}" presName="dummy" presStyleCnt="0"/>
      <dgm:spPr/>
    </dgm:pt>
    <dgm:pt modelId="{45BBBAFB-D209-40C9-A0C8-42EF3869B2DD}" type="pres">
      <dgm:prSet presAssocID="{763E4DE5-29B1-4406-AC0A-C86B894313D9}" presName="sibTrans" presStyleLbl="sibTrans2D1" presStyleIdx="4" presStyleCnt="5"/>
      <dgm:spPr/>
    </dgm:pt>
  </dgm:ptLst>
  <dgm:cxnLst>
    <dgm:cxn modelId="{FC52EA05-C18A-4D1D-8E02-185DC14E1E3A}" type="presOf" srcId="{6B1FD33D-9B4E-4D8B-BDD7-F741C096048E}" destId="{2E8FFFF8-1470-430E-8956-28A4BE2436A3}" srcOrd="0" destOrd="0" presId="urn:microsoft.com/office/officeart/2005/8/layout/radial6"/>
    <dgm:cxn modelId="{9DE2BA08-4D8E-4A19-B033-B40F22F1B3C0}" srcId="{A8D0F770-EB65-4AD1-A2F4-B84190492624}" destId="{D73E2F8B-F28E-4974-9529-27192ECE0145}" srcOrd="1" destOrd="0" parTransId="{9E2629D4-05D6-4D95-9A93-B116680C7A6C}" sibTransId="{F0DF83DD-E337-410A-A16C-21FC7ED4FA8F}"/>
    <dgm:cxn modelId="{0823B70A-FB98-4C21-BD1D-74A7FCE238C4}" srcId="{9D70EEB9-6C90-4177-9B8B-EAAE8CFAA731}" destId="{28374103-00EA-406C-8042-EB4C5CB90BB7}" srcOrd="1" destOrd="0" parTransId="{53DC8027-DDFA-4039-94A9-7AC247D8FD02}" sibTransId="{7F6A2E54-F7B0-4223-A9AD-21C64543F818}"/>
    <dgm:cxn modelId="{6A016117-536A-4482-BA5E-EF8051E6A374}" type="presOf" srcId="{9D70EEB9-6C90-4177-9B8B-EAAE8CFAA731}" destId="{F5730F45-2A02-4EF4-9F8F-302936480AB6}" srcOrd="0" destOrd="0" presId="urn:microsoft.com/office/officeart/2005/8/layout/radial6"/>
    <dgm:cxn modelId="{9693EA18-D8F4-4A1C-A2F3-17CA32F3D26C}" type="presOf" srcId="{04FD1837-ECAD-4095-98E7-13B24B77EADE}" destId="{51E16FA4-2C65-44AB-B8DC-843D923774C6}" srcOrd="0" destOrd="0" presId="urn:microsoft.com/office/officeart/2005/8/layout/radial6"/>
    <dgm:cxn modelId="{C89E9427-B7D1-4E86-85F7-7414B902DAB5}" srcId="{A8D0F770-EB65-4AD1-A2F4-B84190492624}" destId="{AE8F9162-7C80-481D-925F-CB425EA81C92}" srcOrd="4" destOrd="0" parTransId="{2D846764-4664-4C2B-B904-79EE4E89D564}" sibTransId="{763E4DE5-29B1-4406-AC0A-C86B894313D9}"/>
    <dgm:cxn modelId="{DA296940-E03B-4532-9A9D-1CDA6F1742A4}" type="presOf" srcId="{F0DF83DD-E337-410A-A16C-21FC7ED4FA8F}" destId="{4ACEF6C5-B10D-48D3-BF68-885B17A3BF56}" srcOrd="0" destOrd="0" presId="urn:microsoft.com/office/officeart/2005/8/layout/radial6"/>
    <dgm:cxn modelId="{74D2D248-A8F3-4C9A-9035-6A2E7C61AD4F}" type="presOf" srcId="{AE8F9162-7C80-481D-925F-CB425EA81C92}" destId="{EB5C582E-8657-4C3D-937A-A8E371B7DEF4}" srcOrd="0" destOrd="0" presId="urn:microsoft.com/office/officeart/2005/8/layout/radial6"/>
    <dgm:cxn modelId="{BF048E4B-A234-43F3-9DC5-9C347B149F01}" type="presOf" srcId="{75AF480F-6E8E-4491-824F-D224ABB13356}" destId="{20D1A40F-6B15-4609-86A7-FA5A431C3E60}" srcOrd="0" destOrd="0" presId="urn:microsoft.com/office/officeart/2005/8/layout/radial6"/>
    <dgm:cxn modelId="{4CC69066-2D7C-4F5A-9F62-45B235E04EED}" type="presOf" srcId="{8AC3D0F1-76EF-406D-94EC-78E1205ACB97}" destId="{A8DA54B1-25C7-4223-B7A6-589FA70FD3E9}" srcOrd="0" destOrd="0" presId="urn:microsoft.com/office/officeart/2005/8/layout/radial6"/>
    <dgm:cxn modelId="{94F87D85-E5AC-4949-B2A6-A5D4D7F5AED0}" srcId="{A8D0F770-EB65-4AD1-A2F4-B84190492624}" destId="{6B1FD33D-9B4E-4D8B-BDD7-F741C096048E}" srcOrd="2" destOrd="0" parTransId="{645D270E-A936-4336-8D9C-DBE36BCB04C7}" sibTransId="{DF6CE792-65BA-4266-B74D-96272EA44914}"/>
    <dgm:cxn modelId="{3687D28E-F4E8-40E1-BA10-7419F4908653}" type="presOf" srcId="{A8D0F770-EB65-4AD1-A2F4-B84190492624}" destId="{B2FAE286-A1CE-4498-A8B3-21483C564FC1}" srcOrd="0" destOrd="0" presId="urn:microsoft.com/office/officeart/2005/8/layout/radial6"/>
    <dgm:cxn modelId="{556D658F-17B2-4533-8356-889BB89B5CE4}" type="presOf" srcId="{D73E2F8B-F28E-4974-9529-27192ECE0145}" destId="{34A223D2-5C9C-4D85-85D1-57CBBC7631F1}" srcOrd="0" destOrd="0" presId="urn:microsoft.com/office/officeart/2005/8/layout/radial6"/>
    <dgm:cxn modelId="{5D15CA97-12DC-4A2A-A922-0308E39913BC}" type="presOf" srcId="{DF6CE792-65BA-4266-B74D-96272EA44914}" destId="{4D6855D9-B007-4459-84CD-449385B679DD}" srcOrd="0" destOrd="0" presId="urn:microsoft.com/office/officeart/2005/8/layout/radial6"/>
    <dgm:cxn modelId="{6209409B-EBED-44CD-BC97-F035956FD50F}" srcId="{A8D0F770-EB65-4AD1-A2F4-B84190492624}" destId="{75AF480F-6E8E-4491-824F-D224ABB13356}" srcOrd="3" destOrd="0" parTransId="{D3E2E987-F5D7-4DE9-BB38-D19F06B92039}" sibTransId="{04FD1837-ECAD-4095-98E7-13B24B77EADE}"/>
    <dgm:cxn modelId="{97D17DA8-4A2B-48B6-90E5-0D00B0275ECF}" type="presOf" srcId="{0A9DB341-3355-482F-BFD2-F54749FFD32C}" destId="{3C068696-D36F-4940-BC31-C2C798CA6A98}" srcOrd="0" destOrd="0" presId="urn:microsoft.com/office/officeart/2005/8/layout/radial6"/>
    <dgm:cxn modelId="{647E4FC8-7FC0-48B4-B8CA-4880EBA300A1}" type="presOf" srcId="{763E4DE5-29B1-4406-AC0A-C86B894313D9}" destId="{45BBBAFB-D209-40C9-A0C8-42EF3869B2DD}" srcOrd="0" destOrd="0" presId="urn:microsoft.com/office/officeart/2005/8/layout/radial6"/>
    <dgm:cxn modelId="{4F7E30F0-D70A-4855-8927-F45F0B201D2E}" srcId="{A8D0F770-EB65-4AD1-A2F4-B84190492624}" destId="{0A9DB341-3355-482F-BFD2-F54749FFD32C}" srcOrd="0" destOrd="0" parTransId="{7365881C-5E84-4411-A2FA-D2EC7BF96F07}" sibTransId="{8AC3D0F1-76EF-406D-94EC-78E1205ACB97}"/>
    <dgm:cxn modelId="{3107B4F6-EEE0-4038-B3B9-C79B1934DE45}" srcId="{9D70EEB9-6C90-4177-9B8B-EAAE8CFAA731}" destId="{A8D0F770-EB65-4AD1-A2F4-B84190492624}" srcOrd="0" destOrd="0" parTransId="{1A090753-448C-473A-8484-C186A754EC0A}" sibTransId="{D0A50FA6-2482-4AF7-B45A-AD73302084FC}"/>
    <dgm:cxn modelId="{8AA0928A-E30B-4E36-82B9-AA13186491CE}" type="presParOf" srcId="{F5730F45-2A02-4EF4-9F8F-302936480AB6}" destId="{B2FAE286-A1CE-4498-A8B3-21483C564FC1}" srcOrd="0" destOrd="0" presId="urn:microsoft.com/office/officeart/2005/8/layout/radial6"/>
    <dgm:cxn modelId="{58D6F17C-918D-4453-9132-25DA6434B812}" type="presParOf" srcId="{F5730F45-2A02-4EF4-9F8F-302936480AB6}" destId="{3C068696-D36F-4940-BC31-C2C798CA6A98}" srcOrd="1" destOrd="0" presId="urn:microsoft.com/office/officeart/2005/8/layout/radial6"/>
    <dgm:cxn modelId="{6478DD37-4FE2-4A00-820B-8885B209AD6D}" type="presParOf" srcId="{F5730F45-2A02-4EF4-9F8F-302936480AB6}" destId="{6DF25D1B-E1C2-45B8-8077-D4687FD9FDE4}" srcOrd="2" destOrd="0" presId="urn:microsoft.com/office/officeart/2005/8/layout/radial6"/>
    <dgm:cxn modelId="{4AB981D7-6221-468F-B7E7-5B11381B8826}" type="presParOf" srcId="{F5730F45-2A02-4EF4-9F8F-302936480AB6}" destId="{A8DA54B1-25C7-4223-B7A6-589FA70FD3E9}" srcOrd="3" destOrd="0" presId="urn:microsoft.com/office/officeart/2005/8/layout/radial6"/>
    <dgm:cxn modelId="{E4A56AA7-2FB7-40CD-8B37-B5BA19BE06B6}" type="presParOf" srcId="{F5730F45-2A02-4EF4-9F8F-302936480AB6}" destId="{34A223D2-5C9C-4D85-85D1-57CBBC7631F1}" srcOrd="4" destOrd="0" presId="urn:microsoft.com/office/officeart/2005/8/layout/radial6"/>
    <dgm:cxn modelId="{A6F0B56F-BF75-4197-AB54-A157A976F2FB}" type="presParOf" srcId="{F5730F45-2A02-4EF4-9F8F-302936480AB6}" destId="{8C48A57F-E87B-4A21-82DB-FA8F6AB4E1F9}" srcOrd="5" destOrd="0" presId="urn:microsoft.com/office/officeart/2005/8/layout/radial6"/>
    <dgm:cxn modelId="{955906EC-DBB9-4CD5-91F5-4DDEC996654C}" type="presParOf" srcId="{F5730F45-2A02-4EF4-9F8F-302936480AB6}" destId="{4ACEF6C5-B10D-48D3-BF68-885B17A3BF56}" srcOrd="6" destOrd="0" presId="urn:microsoft.com/office/officeart/2005/8/layout/radial6"/>
    <dgm:cxn modelId="{855F9FEC-F008-47B2-B044-C5C3EA8BC591}" type="presParOf" srcId="{F5730F45-2A02-4EF4-9F8F-302936480AB6}" destId="{2E8FFFF8-1470-430E-8956-28A4BE2436A3}" srcOrd="7" destOrd="0" presId="urn:microsoft.com/office/officeart/2005/8/layout/radial6"/>
    <dgm:cxn modelId="{AAE78EF9-D8C3-4366-90E6-FEFF685F5BA3}" type="presParOf" srcId="{F5730F45-2A02-4EF4-9F8F-302936480AB6}" destId="{C6DE178D-17A4-474F-86F0-F157AB260498}" srcOrd="8" destOrd="0" presId="urn:microsoft.com/office/officeart/2005/8/layout/radial6"/>
    <dgm:cxn modelId="{579B69A0-91FD-438F-BCFE-A80A642B3B03}" type="presParOf" srcId="{F5730F45-2A02-4EF4-9F8F-302936480AB6}" destId="{4D6855D9-B007-4459-84CD-449385B679DD}" srcOrd="9" destOrd="0" presId="urn:microsoft.com/office/officeart/2005/8/layout/radial6"/>
    <dgm:cxn modelId="{DDA55148-5125-4547-9C3C-B339BBF46E6F}" type="presParOf" srcId="{F5730F45-2A02-4EF4-9F8F-302936480AB6}" destId="{20D1A40F-6B15-4609-86A7-FA5A431C3E60}" srcOrd="10" destOrd="0" presId="urn:microsoft.com/office/officeart/2005/8/layout/radial6"/>
    <dgm:cxn modelId="{42101E2D-D435-443D-942F-5B11FF84BFCD}" type="presParOf" srcId="{F5730F45-2A02-4EF4-9F8F-302936480AB6}" destId="{002E068E-2BEB-436F-AAAB-57B79CCFEA2E}" srcOrd="11" destOrd="0" presId="urn:microsoft.com/office/officeart/2005/8/layout/radial6"/>
    <dgm:cxn modelId="{FA90EE91-D999-4879-8CEA-DFFA8CF90FF6}" type="presParOf" srcId="{F5730F45-2A02-4EF4-9F8F-302936480AB6}" destId="{51E16FA4-2C65-44AB-B8DC-843D923774C6}" srcOrd="12" destOrd="0" presId="urn:microsoft.com/office/officeart/2005/8/layout/radial6"/>
    <dgm:cxn modelId="{59653C91-2CF3-496D-B1A6-99A0A15F4D95}" type="presParOf" srcId="{F5730F45-2A02-4EF4-9F8F-302936480AB6}" destId="{EB5C582E-8657-4C3D-937A-A8E371B7DEF4}" srcOrd="13" destOrd="0" presId="urn:microsoft.com/office/officeart/2005/8/layout/radial6"/>
    <dgm:cxn modelId="{3717E41F-BCDB-4B98-BD1A-357303A8BB9A}" type="presParOf" srcId="{F5730F45-2A02-4EF4-9F8F-302936480AB6}" destId="{BCD97AFC-D4C0-4CB9-880B-8949F960852B}" srcOrd="14" destOrd="0" presId="urn:microsoft.com/office/officeart/2005/8/layout/radial6"/>
    <dgm:cxn modelId="{C94C411C-0DA3-49E7-8401-21F1159989D4}" type="presParOf" srcId="{F5730F45-2A02-4EF4-9F8F-302936480AB6}" destId="{45BBBAFB-D209-40C9-A0C8-42EF3869B2DD}" srcOrd="15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8796D-2E94-4FE9-8170-AB1CA4455C63}">
      <dsp:nvSpPr>
        <dsp:cNvPr id="0" name=""/>
        <dsp:cNvSpPr/>
      </dsp:nvSpPr>
      <dsp:spPr>
        <a:xfrm>
          <a:off x="737601" y="369870"/>
          <a:ext cx="2559119" cy="2559119"/>
        </a:xfrm>
        <a:prstGeom prst="blockArc">
          <a:avLst>
            <a:gd name="adj1" fmla="val 13523701"/>
            <a:gd name="adj2" fmla="val 16623394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FFAE8-1F89-4221-9A0F-D41DBC41E323}">
      <dsp:nvSpPr>
        <dsp:cNvPr id="0" name=""/>
        <dsp:cNvSpPr/>
      </dsp:nvSpPr>
      <dsp:spPr>
        <a:xfrm>
          <a:off x="888745" y="189969"/>
          <a:ext cx="2559119" cy="2559119"/>
        </a:xfrm>
        <a:prstGeom prst="blockArc">
          <a:avLst>
            <a:gd name="adj1" fmla="val 10547358"/>
            <a:gd name="adj2" fmla="val 12880519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BAFB-D209-40C9-A0C8-42EF3869B2DD}">
      <dsp:nvSpPr>
        <dsp:cNvPr id="0" name=""/>
        <dsp:cNvSpPr/>
      </dsp:nvSpPr>
      <dsp:spPr>
        <a:xfrm>
          <a:off x="892140" y="282315"/>
          <a:ext cx="2559119" cy="2559119"/>
        </a:xfrm>
        <a:prstGeom prst="blockArc">
          <a:avLst>
            <a:gd name="adj1" fmla="val 8100000"/>
            <a:gd name="adj2" fmla="val 10800000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16FA4-2C65-44AB-B8DC-843D923774C6}">
      <dsp:nvSpPr>
        <dsp:cNvPr id="0" name=""/>
        <dsp:cNvSpPr/>
      </dsp:nvSpPr>
      <dsp:spPr>
        <a:xfrm>
          <a:off x="892140" y="282315"/>
          <a:ext cx="2559119" cy="2559119"/>
        </a:xfrm>
        <a:prstGeom prst="blockArc">
          <a:avLst>
            <a:gd name="adj1" fmla="val 5400000"/>
            <a:gd name="adj2" fmla="val 8100000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855D9-B007-4459-84CD-449385B679DD}">
      <dsp:nvSpPr>
        <dsp:cNvPr id="0" name=""/>
        <dsp:cNvSpPr/>
      </dsp:nvSpPr>
      <dsp:spPr>
        <a:xfrm>
          <a:off x="892140" y="282315"/>
          <a:ext cx="2559119" cy="2559119"/>
        </a:xfrm>
        <a:prstGeom prst="blockArc">
          <a:avLst>
            <a:gd name="adj1" fmla="val 2700000"/>
            <a:gd name="adj2" fmla="val 5400000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EF6C5-B10D-48D3-BF68-885B17A3BF56}">
      <dsp:nvSpPr>
        <dsp:cNvPr id="0" name=""/>
        <dsp:cNvSpPr/>
      </dsp:nvSpPr>
      <dsp:spPr>
        <a:xfrm>
          <a:off x="892140" y="282315"/>
          <a:ext cx="2559119" cy="2559119"/>
        </a:xfrm>
        <a:prstGeom prst="blockArc">
          <a:avLst>
            <a:gd name="adj1" fmla="val 0"/>
            <a:gd name="adj2" fmla="val 2700000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4F641-8B8D-9446-B228-AC996A394060}">
      <dsp:nvSpPr>
        <dsp:cNvPr id="0" name=""/>
        <dsp:cNvSpPr/>
      </dsp:nvSpPr>
      <dsp:spPr>
        <a:xfrm>
          <a:off x="892820" y="240945"/>
          <a:ext cx="2559119" cy="2559119"/>
        </a:xfrm>
        <a:prstGeom prst="blockArc">
          <a:avLst>
            <a:gd name="adj1" fmla="val 19293588"/>
            <a:gd name="adj2" fmla="val 113098"/>
            <a:gd name="adj3" fmla="val 34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A54B1-25C7-4223-B7A6-589FA70FD3E9}">
      <dsp:nvSpPr>
        <dsp:cNvPr id="0" name=""/>
        <dsp:cNvSpPr/>
      </dsp:nvSpPr>
      <dsp:spPr>
        <a:xfrm>
          <a:off x="1014396" y="373438"/>
          <a:ext cx="2559119" cy="2559119"/>
        </a:xfrm>
        <a:prstGeom prst="blockArc">
          <a:avLst>
            <a:gd name="adj1" fmla="val 15865218"/>
            <a:gd name="adj2" fmla="val 18801658"/>
            <a:gd name="adj3" fmla="val 3417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AE286-A1CE-4498-A8B3-21483C564FC1}">
      <dsp:nvSpPr>
        <dsp:cNvPr id="0" name=""/>
        <dsp:cNvSpPr/>
      </dsp:nvSpPr>
      <dsp:spPr>
        <a:xfrm>
          <a:off x="1698050" y="1004279"/>
          <a:ext cx="971045" cy="964921"/>
        </a:xfrm>
        <a:prstGeom prst="ellipse">
          <a:avLst/>
        </a:prstGeom>
        <a:blipFill rotWithShape="0">
          <a:blip xmlns:r="http://schemas.openxmlformats.org/officeDocument/2006/relationships"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b="1" kern="1200" dirty="0"/>
        </a:p>
      </dsp:txBody>
      <dsp:txXfrm>
        <a:off x="1840256" y="1145588"/>
        <a:ext cx="686633" cy="682303"/>
      </dsp:txXfrm>
    </dsp:sp>
    <dsp:sp modelId="{3C068696-D36F-4940-BC31-C2C798CA6A98}">
      <dsp:nvSpPr>
        <dsp:cNvPr id="0" name=""/>
        <dsp:cNvSpPr/>
      </dsp:nvSpPr>
      <dsp:spPr>
        <a:xfrm>
          <a:off x="1868526" y="98112"/>
          <a:ext cx="606286" cy="606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u="sng" kern="1200" dirty="0"/>
            <a:t>258</a:t>
          </a:r>
        </a:p>
      </dsp:txBody>
      <dsp:txXfrm>
        <a:off x="1957315" y="186901"/>
        <a:ext cx="428708" cy="428708"/>
      </dsp:txXfrm>
    </dsp:sp>
    <dsp:sp modelId="{E589554B-6D88-1441-8A52-86F6BEE06CCC}">
      <dsp:nvSpPr>
        <dsp:cNvPr id="0" name=""/>
        <dsp:cNvSpPr/>
      </dsp:nvSpPr>
      <dsp:spPr>
        <a:xfrm>
          <a:off x="2853891" y="435003"/>
          <a:ext cx="607185" cy="607185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FF2F9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307</a:t>
          </a:r>
        </a:p>
      </dsp:txBody>
      <dsp:txXfrm>
        <a:off x="2942811" y="523923"/>
        <a:ext cx="429345" cy="429345"/>
      </dsp:txXfrm>
    </dsp:sp>
    <dsp:sp modelId="{34A223D2-5C9C-4D85-85D1-57CBBC7631F1}">
      <dsp:nvSpPr>
        <dsp:cNvPr id="0" name=""/>
        <dsp:cNvSpPr/>
      </dsp:nvSpPr>
      <dsp:spPr>
        <a:xfrm>
          <a:off x="3125808" y="1258282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147</a:t>
          </a:r>
        </a:p>
      </dsp:txBody>
      <dsp:txXfrm>
        <a:off x="3214728" y="1347202"/>
        <a:ext cx="429345" cy="429345"/>
      </dsp:txXfrm>
    </dsp:sp>
    <dsp:sp modelId="{2E8FFFF8-1470-430E-8956-28A4BE2436A3}">
      <dsp:nvSpPr>
        <dsp:cNvPr id="0" name=""/>
        <dsp:cNvSpPr/>
      </dsp:nvSpPr>
      <dsp:spPr>
        <a:xfrm>
          <a:off x="2757436" y="2147611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101</a:t>
          </a:r>
        </a:p>
      </dsp:txBody>
      <dsp:txXfrm>
        <a:off x="2846356" y="2236531"/>
        <a:ext cx="429345" cy="429345"/>
      </dsp:txXfrm>
    </dsp:sp>
    <dsp:sp modelId="{20D1A40F-6B15-4609-86A7-FA5A431C3E60}">
      <dsp:nvSpPr>
        <dsp:cNvPr id="0" name=""/>
        <dsp:cNvSpPr/>
      </dsp:nvSpPr>
      <dsp:spPr>
        <a:xfrm>
          <a:off x="1868107" y="2515983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9EA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37</a:t>
          </a:r>
        </a:p>
      </dsp:txBody>
      <dsp:txXfrm>
        <a:off x="1957027" y="2604903"/>
        <a:ext cx="429345" cy="429345"/>
      </dsp:txXfrm>
    </dsp:sp>
    <dsp:sp modelId="{EB5C582E-8657-4C3D-937A-A8E371B7DEF4}">
      <dsp:nvSpPr>
        <dsp:cNvPr id="0" name=""/>
        <dsp:cNvSpPr/>
      </dsp:nvSpPr>
      <dsp:spPr>
        <a:xfrm>
          <a:off x="978778" y="2147611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98A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29</a:t>
          </a:r>
        </a:p>
      </dsp:txBody>
      <dsp:txXfrm>
        <a:off x="1067698" y="2236531"/>
        <a:ext cx="429345" cy="429345"/>
      </dsp:txXfrm>
    </dsp:sp>
    <dsp:sp modelId="{4CCA2ABE-011C-42B7-A3D6-FB8E1679A84A}">
      <dsp:nvSpPr>
        <dsp:cNvPr id="0" name=""/>
        <dsp:cNvSpPr/>
      </dsp:nvSpPr>
      <dsp:spPr>
        <a:xfrm>
          <a:off x="610406" y="1258282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20</a:t>
          </a:r>
          <a:endParaRPr lang="es-CO" sz="1900" kern="1200" dirty="0"/>
        </a:p>
      </dsp:txBody>
      <dsp:txXfrm>
        <a:off x="699326" y="1347202"/>
        <a:ext cx="429345" cy="429345"/>
      </dsp:txXfrm>
    </dsp:sp>
    <dsp:sp modelId="{6AE94668-4442-4BC0-AA4E-801BE9CE52D3}">
      <dsp:nvSpPr>
        <dsp:cNvPr id="0" name=""/>
        <dsp:cNvSpPr/>
      </dsp:nvSpPr>
      <dsp:spPr>
        <a:xfrm>
          <a:off x="830392" y="450398"/>
          <a:ext cx="607185" cy="6071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7C1E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/>
            <a:t>15</a:t>
          </a:r>
        </a:p>
      </dsp:txBody>
      <dsp:txXfrm>
        <a:off x="919312" y="539318"/>
        <a:ext cx="429345" cy="429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BBAFB-D209-40C9-A0C8-42EF3869B2DD}">
      <dsp:nvSpPr>
        <dsp:cNvPr id="0" name=""/>
        <dsp:cNvSpPr/>
      </dsp:nvSpPr>
      <dsp:spPr>
        <a:xfrm>
          <a:off x="632388" y="589440"/>
          <a:ext cx="3143584" cy="3143584"/>
        </a:xfrm>
        <a:prstGeom prst="blockArc">
          <a:avLst>
            <a:gd name="adj1" fmla="val 12161615"/>
            <a:gd name="adj2" fmla="val 16297771"/>
            <a:gd name="adj3" fmla="val 4639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16FA4-2C65-44AB-B8DC-843D923774C6}">
      <dsp:nvSpPr>
        <dsp:cNvPr id="0" name=""/>
        <dsp:cNvSpPr/>
      </dsp:nvSpPr>
      <dsp:spPr>
        <a:xfrm>
          <a:off x="676107" y="471548"/>
          <a:ext cx="3143584" cy="314358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855D9-B007-4459-84CD-449385B679DD}">
      <dsp:nvSpPr>
        <dsp:cNvPr id="0" name=""/>
        <dsp:cNvSpPr/>
      </dsp:nvSpPr>
      <dsp:spPr>
        <a:xfrm>
          <a:off x="676107" y="471548"/>
          <a:ext cx="3143584" cy="314358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EF6C5-B10D-48D3-BF68-885B17A3BF56}">
      <dsp:nvSpPr>
        <dsp:cNvPr id="0" name=""/>
        <dsp:cNvSpPr/>
      </dsp:nvSpPr>
      <dsp:spPr>
        <a:xfrm>
          <a:off x="676107" y="471548"/>
          <a:ext cx="3143584" cy="314358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A54B1-25C7-4223-B7A6-589FA70FD3E9}">
      <dsp:nvSpPr>
        <dsp:cNvPr id="0" name=""/>
        <dsp:cNvSpPr/>
      </dsp:nvSpPr>
      <dsp:spPr>
        <a:xfrm>
          <a:off x="719825" y="589437"/>
          <a:ext cx="3143584" cy="3143584"/>
        </a:xfrm>
        <a:prstGeom prst="blockArc">
          <a:avLst>
            <a:gd name="adj1" fmla="val 16101967"/>
            <a:gd name="adj2" fmla="val 20238394"/>
            <a:gd name="adj3" fmla="val 4639"/>
          </a:avLst>
        </a:prstGeom>
        <a:solidFill>
          <a:schemeClr val="accent5">
            <a:lumMod val="40000"/>
            <a:lumOff val="60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AE286-A1CE-4498-A8B3-21483C564FC1}">
      <dsp:nvSpPr>
        <dsp:cNvPr id="0" name=""/>
        <dsp:cNvSpPr/>
      </dsp:nvSpPr>
      <dsp:spPr>
        <a:xfrm>
          <a:off x="1438154" y="1281169"/>
          <a:ext cx="1619491" cy="1609278"/>
        </a:xfrm>
        <a:prstGeom prst="ellipse">
          <a:avLst/>
        </a:prstGeom>
        <a:blipFill rotWithShape="0">
          <a:blip xmlns:r="http://schemas.openxmlformats.org/officeDocument/2006/relationships"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b="1" kern="1200" dirty="0"/>
        </a:p>
      </dsp:txBody>
      <dsp:txXfrm>
        <a:off x="1675323" y="1516842"/>
        <a:ext cx="1145153" cy="1137932"/>
      </dsp:txXfrm>
    </dsp:sp>
    <dsp:sp modelId="{3C068696-D36F-4940-BC31-C2C798CA6A98}">
      <dsp:nvSpPr>
        <dsp:cNvPr id="0" name=""/>
        <dsp:cNvSpPr/>
      </dsp:nvSpPr>
      <dsp:spPr>
        <a:xfrm>
          <a:off x="1742263" y="120940"/>
          <a:ext cx="1011153" cy="10111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u="sng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23</a:t>
          </a:r>
        </a:p>
      </dsp:txBody>
      <dsp:txXfrm>
        <a:off x="1890343" y="269020"/>
        <a:ext cx="714993" cy="714993"/>
      </dsp:txXfrm>
    </dsp:sp>
    <dsp:sp modelId="{34A223D2-5C9C-4D85-85D1-57CBBC7631F1}">
      <dsp:nvSpPr>
        <dsp:cNvPr id="0" name=""/>
        <dsp:cNvSpPr/>
      </dsp:nvSpPr>
      <dsp:spPr>
        <a:xfrm>
          <a:off x="3201765" y="1062569"/>
          <a:ext cx="1012652" cy="10126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65</a:t>
          </a:r>
        </a:p>
      </dsp:txBody>
      <dsp:txXfrm>
        <a:off x="3350064" y="1210868"/>
        <a:ext cx="716054" cy="716054"/>
      </dsp:txXfrm>
    </dsp:sp>
    <dsp:sp modelId="{2E8FFFF8-1470-430E-8956-28A4BE2436A3}">
      <dsp:nvSpPr>
        <dsp:cNvPr id="0" name=""/>
        <dsp:cNvSpPr/>
      </dsp:nvSpPr>
      <dsp:spPr>
        <a:xfrm>
          <a:off x="2644021" y="2779128"/>
          <a:ext cx="1012652" cy="10126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66</a:t>
          </a:r>
        </a:p>
      </dsp:txBody>
      <dsp:txXfrm>
        <a:off x="2792320" y="2927427"/>
        <a:ext cx="716054" cy="716054"/>
      </dsp:txXfrm>
    </dsp:sp>
    <dsp:sp modelId="{20D1A40F-6B15-4609-86A7-FA5A431C3E60}">
      <dsp:nvSpPr>
        <dsp:cNvPr id="0" name=""/>
        <dsp:cNvSpPr/>
      </dsp:nvSpPr>
      <dsp:spPr>
        <a:xfrm>
          <a:off x="839125" y="2779128"/>
          <a:ext cx="1012652" cy="10126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86</a:t>
          </a:r>
        </a:p>
      </dsp:txBody>
      <dsp:txXfrm>
        <a:off x="987424" y="2927427"/>
        <a:ext cx="716054" cy="716054"/>
      </dsp:txXfrm>
    </dsp:sp>
    <dsp:sp modelId="{EB5C582E-8657-4C3D-937A-A8E371B7DEF4}">
      <dsp:nvSpPr>
        <dsp:cNvPr id="0" name=""/>
        <dsp:cNvSpPr/>
      </dsp:nvSpPr>
      <dsp:spPr>
        <a:xfrm>
          <a:off x="281381" y="1062569"/>
          <a:ext cx="1012652" cy="10126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dirty="0"/>
            <a:t>380</a:t>
          </a:r>
        </a:p>
      </dsp:txBody>
      <dsp:txXfrm>
        <a:off x="429680" y="1210868"/>
        <a:ext cx="716054" cy="716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154" cy="344592"/>
          </a:xfrm>
          <a:prstGeom prst="rect">
            <a:avLst/>
          </a:prstGeom>
        </p:spPr>
        <p:txBody>
          <a:bodyPr vert="horz" lIns="107021" tIns="53511" rIns="107021" bIns="53511" rtlCol="0"/>
          <a:lstStyle>
            <a:lvl1pPr algn="l">
              <a:defRPr sz="14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592796" y="1"/>
            <a:ext cx="4278154" cy="344592"/>
          </a:xfrm>
          <a:prstGeom prst="rect">
            <a:avLst/>
          </a:prstGeom>
        </p:spPr>
        <p:txBody>
          <a:bodyPr vert="horz" lIns="107021" tIns="53511" rIns="107021" bIns="53511" rtlCol="0"/>
          <a:lstStyle>
            <a:lvl1pPr algn="r">
              <a:defRPr sz="1400"/>
            </a:lvl1pPr>
          </a:lstStyle>
          <a:p>
            <a:fld id="{280E8DFA-BFA2-492D-A6E5-8E031356E595}" type="datetimeFigureOut">
              <a:rPr lang="es-CO" smtClean="0"/>
              <a:t>19/09/24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882900" y="858838"/>
            <a:ext cx="4106863" cy="2312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7021" tIns="53511" rIns="107021" bIns="53511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87267" y="3300044"/>
            <a:ext cx="7898130" cy="2701764"/>
          </a:xfrm>
          <a:prstGeom prst="rect">
            <a:avLst/>
          </a:prstGeom>
        </p:spPr>
        <p:txBody>
          <a:bodyPr vert="horz" lIns="107021" tIns="53511" rIns="107021" bIns="53511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409"/>
            <a:ext cx="4278154" cy="344591"/>
          </a:xfrm>
          <a:prstGeom prst="rect">
            <a:avLst/>
          </a:prstGeom>
        </p:spPr>
        <p:txBody>
          <a:bodyPr vert="horz" lIns="107021" tIns="53511" rIns="107021" bIns="53511" rtlCol="0" anchor="b"/>
          <a:lstStyle>
            <a:lvl1pPr algn="l">
              <a:defRPr sz="14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592796" y="6513409"/>
            <a:ext cx="4278154" cy="344591"/>
          </a:xfrm>
          <a:prstGeom prst="rect">
            <a:avLst/>
          </a:prstGeom>
        </p:spPr>
        <p:txBody>
          <a:bodyPr vert="horz" lIns="107021" tIns="53511" rIns="107021" bIns="53511" rtlCol="0" anchor="b"/>
          <a:lstStyle>
            <a:lvl1pPr algn="r">
              <a:defRPr sz="1400"/>
            </a:lvl1pPr>
          </a:lstStyle>
          <a:p>
            <a:fld id="{BB31FC14-61EB-418D-B3F2-3B23DE16A3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130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Coloniza tracto comensal y tracto oportunista y la colonización del trato GI puede exceder los 12 </a:t>
            </a:r>
          </a:p>
          <a:p>
            <a:endParaRPr lang="es-CO" dirty="0"/>
          </a:p>
          <a:p>
            <a:r>
              <a:rPr lang="es-ES" dirty="0"/>
              <a:t>hasta 25% en EEUU y 87% en Asia</a:t>
            </a:r>
          </a:p>
          <a:p>
            <a:endParaRPr lang="es-ES" dirty="0"/>
          </a:p>
          <a:p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un metaanálisis reciente estimó que la mortalidad asociada a las HAI de K.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pneumoniae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 fue del 42% para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CRKp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, en comparación con el 21% para las cepas carbapenemsusceptibles32.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7528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Genes accesorios que aumentan la severidad de las infecciones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8381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Genes accesorios que aumentan la severidad de las infecciones </a:t>
            </a:r>
          </a:p>
          <a:p>
            <a:endParaRPr lang="es-C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ot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exclusive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to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hypervirulent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strains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, and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not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all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hypervirulent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strains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are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hypermucoid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by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the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</a:t>
            </a:r>
            <a:r>
              <a:rPr lang="es-CO" sz="1800" dirty="0" err="1">
                <a:solidFill>
                  <a:srgbClr val="6B6D70"/>
                </a:solidFill>
                <a:effectLst/>
                <a:latin typeface="DiverdaSansCom"/>
              </a:rPr>
              <a:t>string</a:t>
            </a:r>
            <a:r>
              <a:rPr lang="es-CO" sz="1800" dirty="0">
                <a:solidFill>
                  <a:srgbClr val="6B6D70"/>
                </a:solidFill>
                <a:effectLst/>
                <a:latin typeface="DiverdaSansCom"/>
              </a:rPr>
              <a:t> test. 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SIDEROFOROS ASOCIADOS A INCREMENTO DE VIRULENCIA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46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Fueron inicialmente diferenciadas usando </a:t>
            </a:r>
            <a:r>
              <a:rPr lang="es-CO" dirty="0" err="1"/>
              <a:t>gyrA</a:t>
            </a:r>
            <a:r>
              <a:rPr lang="es-CO" dirty="0"/>
              <a:t> y </a:t>
            </a:r>
            <a:r>
              <a:rPr lang="es-CO" dirty="0" err="1"/>
              <a:t>parC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53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Estos genes accesorios pueden estar presentes tanto en  </a:t>
            </a:r>
          </a:p>
          <a:p>
            <a:endParaRPr lang="es-CO" dirty="0"/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dirty="0">
              <a:latin typeface="MinionPro"/>
            </a:endParaRPr>
          </a:p>
          <a:p>
            <a:pPr>
              <a:buClr>
                <a:srgbClr val="127D96"/>
              </a:buClr>
            </a:pPr>
            <a:r>
              <a:rPr lang="es-CO" dirty="0">
                <a:latin typeface="MinionPro"/>
              </a:rPr>
              <a:t> La tipificación  genética basaba en el esquema MLST “</a:t>
            </a:r>
            <a:r>
              <a:rPr lang="es-CO" dirty="0" err="1">
                <a:latin typeface="MinionPro"/>
              </a:rPr>
              <a:t>Multilocus</a:t>
            </a:r>
            <a:r>
              <a:rPr lang="es-CO" dirty="0">
                <a:latin typeface="MinionPro"/>
              </a:rPr>
              <a:t> </a:t>
            </a:r>
            <a:r>
              <a:rPr lang="es-CO" dirty="0" err="1">
                <a:latin typeface="MinionPro"/>
              </a:rPr>
              <a:t>Sequence</a:t>
            </a:r>
            <a:r>
              <a:rPr lang="es-CO" dirty="0">
                <a:latin typeface="MinionPro"/>
              </a:rPr>
              <a:t> </a:t>
            </a:r>
            <a:r>
              <a:rPr lang="es-CO" dirty="0" err="1">
                <a:latin typeface="MinionPro"/>
              </a:rPr>
              <a:t>Typing</a:t>
            </a:r>
            <a:r>
              <a:rPr lang="es-CO" dirty="0">
                <a:latin typeface="MinionPro"/>
              </a:rPr>
              <a:t>”   en la cual se analizan  siete genes conservados, permitió diferenciar clones circulantes.   Los análisis filogenéticos de 1.000 a 2.000 genes </a:t>
            </a:r>
            <a:r>
              <a:rPr lang="es-CO" dirty="0" err="1">
                <a:latin typeface="MinionPro"/>
              </a:rPr>
              <a:t>cromosomales</a:t>
            </a:r>
            <a:r>
              <a:rPr lang="es-CO" dirty="0">
                <a:latin typeface="MinionPro"/>
              </a:rPr>
              <a:t>  permitió diferenciar cientos de linajes estrechamente relacionados con los grupos clonales (Clonal </a:t>
            </a:r>
            <a:r>
              <a:rPr lang="es-CO" dirty="0" err="1">
                <a:latin typeface="MinionPro"/>
              </a:rPr>
              <a:t>Group</a:t>
            </a:r>
            <a:r>
              <a:rPr lang="es-CO" dirty="0">
                <a:latin typeface="MinionPro"/>
              </a:rPr>
              <a:t>) que permiten su comparación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904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Estos genes accesorios pueden estar presentes tanto en  </a:t>
            </a:r>
          </a:p>
          <a:p>
            <a:endParaRPr lang="es-CO" dirty="0"/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dirty="0">
              <a:latin typeface="MinionPro"/>
            </a:endParaRPr>
          </a:p>
          <a:p>
            <a:pPr>
              <a:buClr>
                <a:srgbClr val="127D96"/>
              </a:buClr>
            </a:pPr>
            <a:r>
              <a:rPr lang="es-CO" dirty="0">
                <a:latin typeface="MinionPro"/>
              </a:rPr>
              <a:t> </a:t>
            </a:r>
          </a:p>
          <a:p>
            <a:pPr>
              <a:buClr>
                <a:srgbClr val="127D96"/>
              </a:buClr>
            </a:pPr>
            <a:r>
              <a:rPr lang="es-CO" sz="1200" dirty="0">
                <a:solidFill>
                  <a:schemeClr val="tx1"/>
                </a:solidFill>
                <a:latin typeface="+mn-lt"/>
              </a:rPr>
              <a:t>basados en análisis de genes accesorios, plásmidos y otros elementos genéticos móviles y profagos. </a:t>
            </a:r>
          </a:p>
          <a:p>
            <a:pPr>
              <a:buClr>
                <a:srgbClr val="127D96"/>
              </a:buClr>
            </a:pPr>
            <a:endParaRPr lang="es-CO" sz="12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127D96"/>
              </a:buClr>
            </a:pPr>
            <a:endParaRPr lang="es-CO" dirty="0">
              <a:latin typeface="MinionPro"/>
            </a:endParaRPr>
          </a:p>
          <a:p>
            <a:pPr>
              <a:buClr>
                <a:srgbClr val="127D96"/>
              </a:buClr>
            </a:pPr>
            <a:r>
              <a:rPr lang="es-CO" dirty="0">
                <a:latin typeface="MinionPro"/>
              </a:rPr>
              <a:t>La tipificación  genética basaba en el esquema MLST “</a:t>
            </a:r>
            <a:r>
              <a:rPr lang="es-CO" dirty="0" err="1">
                <a:latin typeface="MinionPro"/>
              </a:rPr>
              <a:t>Multilocus</a:t>
            </a:r>
            <a:r>
              <a:rPr lang="es-CO" dirty="0">
                <a:latin typeface="MinionPro"/>
              </a:rPr>
              <a:t> </a:t>
            </a:r>
            <a:r>
              <a:rPr lang="es-CO" dirty="0" err="1">
                <a:latin typeface="MinionPro"/>
              </a:rPr>
              <a:t>Sequence</a:t>
            </a:r>
            <a:r>
              <a:rPr lang="es-CO" dirty="0">
                <a:latin typeface="MinionPro"/>
              </a:rPr>
              <a:t> </a:t>
            </a:r>
            <a:r>
              <a:rPr lang="es-CO" dirty="0" err="1">
                <a:latin typeface="MinionPro"/>
              </a:rPr>
              <a:t>Typing</a:t>
            </a:r>
            <a:r>
              <a:rPr lang="es-CO" dirty="0">
                <a:latin typeface="MinionPro"/>
              </a:rPr>
              <a:t>”   en la cual se analizan  siete genes conservados, permitió diferenciar clones circulantes.   Los análisis filogenéticos de 1.000 a 2.000 genes </a:t>
            </a:r>
            <a:r>
              <a:rPr lang="es-CO" dirty="0" err="1">
                <a:latin typeface="MinionPro"/>
              </a:rPr>
              <a:t>cromosomales</a:t>
            </a:r>
            <a:r>
              <a:rPr lang="es-CO" dirty="0">
                <a:latin typeface="MinionPro"/>
              </a:rPr>
              <a:t>  permitió diferenciar cientos de linajes estrechamente relacionados con los grupos clonales (Clonal </a:t>
            </a:r>
            <a:r>
              <a:rPr lang="es-CO" dirty="0" err="1">
                <a:latin typeface="MinionPro"/>
              </a:rPr>
              <a:t>Group</a:t>
            </a:r>
            <a:r>
              <a:rPr lang="es-CO" dirty="0">
                <a:latin typeface="MinionPro"/>
              </a:rPr>
              <a:t>) que permiten su comparación </a:t>
            </a:r>
          </a:p>
          <a:p>
            <a:pPr>
              <a:buClr>
                <a:srgbClr val="127D96"/>
              </a:buClr>
            </a:pPr>
            <a:endParaRPr lang="es-CO" dirty="0">
              <a:latin typeface="MinionPro"/>
            </a:endParaRPr>
          </a:p>
          <a:p>
            <a:pPr>
              <a:buClr>
                <a:srgbClr val="127D96"/>
              </a:buClr>
            </a:pP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Los análisis filogenéticos basados en 1.000-2.000 genes cromosómicos centrales o comunes muestran que la población de K.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pneumoniae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 comprende cientos de linajes ramificados profundos que difieren entre sí en una divergencia de nucleótidos de ~0,5%9,40.</a:t>
            </a:r>
            <a:endParaRPr lang="es-CO" b="0" i="0" u="none" strike="noStrike" dirty="0">
              <a:solidFill>
                <a:srgbClr val="999999"/>
              </a:solidFill>
              <a:effectLst/>
              <a:latin typeface="MinionPro"/>
            </a:endParaRPr>
          </a:p>
          <a:p>
            <a:pPr>
              <a:buClr>
                <a:srgbClr val="127D96"/>
              </a:buClr>
            </a:pPr>
            <a:endParaRPr lang="es-CO" b="0" i="0" u="none" strike="noStrike" dirty="0">
              <a:solidFill>
                <a:srgbClr val="999999"/>
              </a:solidFill>
              <a:effectLst/>
              <a:latin typeface="MinionPro"/>
            </a:endParaRPr>
          </a:p>
          <a:p>
            <a:pPr>
              <a:buClr>
                <a:srgbClr val="127D96"/>
              </a:buClr>
            </a:pP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Estos linajes se corresponden estrechamente con los grupos clonales (CG) definidos por la tipificación de secuencias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multilocus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 del genoma central (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cgMLST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) como subconjuntos de aislados que comparten cada uno ≥594 de los 694 alelos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cgMLST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 con al menos otro miembro del grupo4</a:t>
            </a:r>
            <a:endParaRPr lang="es-CO" dirty="0">
              <a:latin typeface="MinionPro"/>
            </a:endParaRPr>
          </a:p>
          <a:p>
            <a:endParaRPr lang="es-CO" dirty="0"/>
          </a:p>
          <a:p>
            <a:endParaRPr lang="es-CO" dirty="0"/>
          </a:p>
          <a:p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se que el esquema MLST de siete genes también se puede utilizar solo para definir los CG, pero a veces no logra distinguir correctamente los grupos cuya ascendencia reciente se ve afectada por la recombinación cromosómica</a:t>
            </a:r>
          </a:p>
          <a:p>
            <a:endParaRPr lang="es-CO" b="0" i="0" u="none" strike="noStrike" dirty="0">
              <a:solidFill>
                <a:srgbClr val="999999"/>
              </a:solidFill>
              <a:effectLst/>
              <a:latin typeface="DDG_ProximaNova"/>
            </a:endParaRPr>
          </a:p>
          <a:p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Nótese que el esquema MLST de siete genes también se puede utilizar solo para definir los CG, pero a veces no logra distinguir correctamente los grupos cuya ascendencia reciente se ve afectada por la recombinación cromosómica42,43.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16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CO" dirty="0"/>
              <a:t>Identificación en diferentes áreas geográfica</a:t>
            </a:r>
          </a:p>
          <a:p>
            <a:pPr marL="228600" indent="-228600">
              <a:buAutoNum type="arabicPeriod"/>
            </a:pPr>
            <a:r>
              <a:rPr lang="es-CO" dirty="0"/>
              <a:t>Capacidad  para </a:t>
            </a:r>
            <a:r>
              <a:rPr lang="es-CO" dirty="0" err="1"/>
              <a:t>colomnizar</a:t>
            </a:r>
            <a:r>
              <a:rPr lang="es-CO" dirty="0"/>
              <a:t> y </a:t>
            </a:r>
            <a:r>
              <a:rPr lang="es-CO" dirty="0" err="1"/>
              <a:t>persistiren</a:t>
            </a:r>
            <a:r>
              <a:rPr lang="es-CO" dirty="0"/>
              <a:t> el </a:t>
            </a:r>
            <a:r>
              <a:rPr lang="es-CO" dirty="0" err="1"/>
              <a:t>husped</a:t>
            </a:r>
            <a:r>
              <a:rPr lang="es-CO" dirty="0"/>
              <a:t> hasta por seis meses</a:t>
            </a:r>
          </a:p>
          <a:p>
            <a:pPr marL="228600" indent="-228600">
              <a:buAutoNum type="arabicPeriod"/>
            </a:pPr>
            <a:r>
              <a:rPr lang="es-CO" dirty="0"/>
              <a:t>Efectividad en su transmisión </a:t>
            </a:r>
          </a:p>
          <a:p>
            <a:pPr marL="228600" indent="-228600">
              <a:buAutoNum type="arabicPeriod"/>
            </a:pPr>
            <a:r>
              <a:rPr lang="es-CO" dirty="0" err="1"/>
              <a:t>Facores</a:t>
            </a:r>
            <a:r>
              <a:rPr lang="es-CO" dirty="0"/>
              <a:t> de virulencia y patogenicidad</a:t>
            </a:r>
          </a:p>
          <a:p>
            <a:endParaRPr lang="es-CO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/>
              <a:t>Multiples</a:t>
            </a:r>
            <a:r>
              <a:rPr lang="es-CO" dirty="0"/>
              <a:t> determinantes de resistencia </a:t>
            </a:r>
          </a:p>
          <a:p>
            <a:endParaRPr lang="es-CO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6525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Los patógenos bacterianos ABR que representan la mayor amenaza para la salud pública debido a las limitadas opciones de tratamiento, la alta carga de enfermedad (mortalidad y morbilidad) y las tendencias crecientes en ABR, con Pocos o ningún candidato prometedor en proceso. Las infecciones por patógenos de la categoría crítica también pueden ser excepcionalmente difíciles de prevenir y son altamente transmisibles; Los patógenos pueden tener mecanismos globales de resistencia y/ o cepas MDR en determinadas poblaciones o zonas geográficas.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536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CO" dirty="0"/>
              <a:t>Identificación en diferentes áreas geográfica</a:t>
            </a:r>
          </a:p>
          <a:p>
            <a:pPr marL="228600" indent="-228600">
              <a:buAutoNum type="arabicPeriod"/>
            </a:pPr>
            <a:r>
              <a:rPr lang="es-CO" dirty="0" err="1"/>
              <a:t>Multiples</a:t>
            </a:r>
            <a:r>
              <a:rPr lang="es-CO" dirty="0"/>
              <a:t> determinantes de resistencia </a:t>
            </a:r>
          </a:p>
          <a:p>
            <a:pPr marL="228600" indent="-228600">
              <a:buAutoNum type="arabicPeriod"/>
            </a:pPr>
            <a:r>
              <a:rPr lang="es-CO" dirty="0"/>
              <a:t>Capacidad  para </a:t>
            </a:r>
            <a:r>
              <a:rPr lang="es-CO" dirty="0" err="1"/>
              <a:t>colomnizar</a:t>
            </a:r>
            <a:r>
              <a:rPr lang="es-CO" dirty="0"/>
              <a:t> y </a:t>
            </a:r>
            <a:r>
              <a:rPr lang="es-CO" dirty="0" err="1"/>
              <a:t>persistiren</a:t>
            </a:r>
            <a:r>
              <a:rPr lang="es-CO" dirty="0"/>
              <a:t> el </a:t>
            </a:r>
            <a:r>
              <a:rPr lang="es-CO" dirty="0" err="1"/>
              <a:t>husped</a:t>
            </a:r>
            <a:r>
              <a:rPr lang="es-CO" dirty="0"/>
              <a:t> hasta por seis meses</a:t>
            </a:r>
          </a:p>
          <a:p>
            <a:pPr marL="228600" indent="-228600">
              <a:buAutoNum type="arabicPeriod"/>
            </a:pPr>
            <a:r>
              <a:rPr lang="es-CO" dirty="0"/>
              <a:t>Efectividad en su transmisión </a:t>
            </a:r>
          </a:p>
          <a:p>
            <a:pPr marL="228600" indent="-228600">
              <a:buAutoNum type="arabicPeriod"/>
            </a:pPr>
            <a:r>
              <a:rPr lang="es-CO" dirty="0" err="1"/>
              <a:t>Facores</a:t>
            </a:r>
            <a:r>
              <a:rPr lang="es-CO" dirty="0"/>
              <a:t> de virulencia y patogenicidad</a:t>
            </a:r>
          </a:p>
          <a:p>
            <a:pPr marL="228600" indent="-228600">
              <a:buAutoNum type="arabicPeriod"/>
            </a:pP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Es probable que los clones de alto riesgo posean ciertos factores biológicos beneficiosos que conducen a una mayor "aptitud", proporcionando a las cepas habilidades de supervivencia darwinianas y superando a otros aislados de la misma especie</a:t>
            </a:r>
          </a:p>
          <a:p>
            <a:pPr marL="228600" indent="-228600">
              <a:buAutoNum type="arabicPeriod"/>
            </a:pP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 Estos clones proporcionan plataformas formidables para la diseminación de los componentes genéticos de la resistencia a los antimicrobianos (2, 3). Los determinantes de la resistencia a los antimicrobianos se proporcionan a la descendencia de clones de alto riesgo de forma vertical. Los clones de alto riesgo también pueden transferir estos </a:t>
            </a:r>
            <a:r>
              <a:rPr lang="es-CO" b="0" i="0" u="none" strike="noStrike" dirty="0" err="1">
                <a:solidFill>
                  <a:srgbClr val="999999"/>
                </a:solidFill>
                <a:effectLst/>
                <a:latin typeface="DDG_ProximaNova"/>
              </a:rPr>
              <a:t>determi</a:t>
            </a:r>
            <a:r>
              <a:rPr lang="es-CO" b="0" i="0" u="none" strike="noStrike" dirty="0">
                <a:solidFill>
                  <a:srgbClr val="999999"/>
                </a:solidFill>
                <a:effectLst/>
                <a:latin typeface="DDG_ProximaNova"/>
              </a:rPr>
              <a:t>- nantes a otras bacterias de forma horizontal. 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620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090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800" dirty="0">
                <a:effectLst/>
                <a:latin typeface="MinionPro"/>
              </a:rPr>
              <a:t>Cepas con factores de patogenicidad y virulencia 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1FC14-61EB-418D-B3F2-3B23DE16A305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688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612DC64-0C1C-984B-A2BC-63E34D5BD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55307" r="-2482" b="-4468"/>
          <a:stretch/>
        </p:blipFill>
        <p:spPr>
          <a:xfrm>
            <a:off x="1066800" y="4022725"/>
            <a:ext cx="2914089" cy="971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9916756-6F76-8EE2-D6C2-AF59DFEE90AA}"/>
              </a:ext>
            </a:extLst>
          </p:cNvPr>
          <p:cNvSpPr/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F60F916-52A4-4234-5743-B29C852E5F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EE63C4-BE61-EC44-8772-A3DD9D4F2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55307" r="-2482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4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oc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9916756-6F76-8EE2-D6C2-AF59DFEE90AA}"/>
              </a:ext>
            </a:extLst>
          </p:cNvPr>
          <p:cNvSpPr/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F878C9-372F-61C5-3E63-124CC49AC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EBE7BB-D4CD-1D42-B47A-40EB444C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-6145" r="-2482" b="56984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4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ada capítulo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9916756-6F76-8EE2-D6C2-AF59DFEE90AA}"/>
              </a:ext>
            </a:extLst>
          </p:cNvPr>
          <p:cNvSpPr/>
          <p:nvPr userDrawn="1"/>
        </p:nvSpPr>
        <p:spPr>
          <a:xfrm>
            <a:off x="-4482" y="6537"/>
            <a:ext cx="9144000" cy="5149850"/>
          </a:xfrm>
          <a:prstGeom prst="rect">
            <a:avLst/>
          </a:prstGeom>
          <a:solidFill>
            <a:srgbClr val="6BA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E87108-F4C9-50F5-7658-B2FDD4EB8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9EA540-ED87-4946-A698-A3A4F8FDB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55307" r="-2482" b="-4468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rada capítulo oc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6DB0EA4-61F0-E5A1-4F93-11C027B0EB86}"/>
              </a:ext>
            </a:extLst>
          </p:cNvPr>
          <p:cNvSpPr/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E0D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089D3B-2FD0-A3FE-F1D0-559FBBD03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"/>
          <a:stretch/>
        </p:blipFill>
        <p:spPr>
          <a:xfrm>
            <a:off x="6518965" y="0"/>
            <a:ext cx="2625036" cy="51498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57418E-5FC5-6AC2-676F-1A23E18171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7FE560-A3AD-8A45-ACA3-2E559282E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-6145" r="-2482" b="56984"/>
          <a:stretch/>
        </p:blipFill>
        <p:spPr>
          <a:xfrm>
            <a:off x="36576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general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25">
            <a:extLst>
              <a:ext uri="{FF2B5EF4-FFF2-40B4-BE49-F238E27FC236}">
                <a16:creationId xmlns:a16="http://schemas.microsoft.com/office/drawing/2014/main" id="{12DCF5C4-6C33-3CEC-9AD9-68D4EE4C61E3}"/>
              </a:ext>
            </a:extLst>
          </p:cNvPr>
          <p:cNvSpPr/>
          <p:nvPr userDrawn="1"/>
        </p:nvSpPr>
        <p:spPr>
          <a:xfrm>
            <a:off x="0" y="4654742"/>
            <a:ext cx="5410200" cy="434783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1BD5BAD-089C-59FC-E390-F66F2A664E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FE58F13-AE9F-EF47-97ED-46ADDE3841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15" y="136525"/>
            <a:ext cx="1617135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general oc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290D7F-DCB2-6A7D-BF45-CCE7A120DFE5}"/>
              </a:ext>
            </a:extLst>
          </p:cNvPr>
          <p:cNvSpPr/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bg2">
              <a:alpha val="790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5">
            <a:extLst>
              <a:ext uri="{FF2B5EF4-FFF2-40B4-BE49-F238E27FC236}">
                <a16:creationId xmlns:a16="http://schemas.microsoft.com/office/drawing/2014/main" id="{E34FB8E6-9918-831F-9220-3EA302260677}"/>
              </a:ext>
            </a:extLst>
          </p:cNvPr>
          <p:cNvSpPr/>
          <p:nvPr userDrawn="1"/>
        </p:nvSpPr>
        <p:spPr>
          <a:xfrm>
            <a:off x="0" y="4654742"/>
            <a:ext cx="5410200" cy="434783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57418E-5FC5-6AC2-676F-1A23E1817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A54771-786A-934F-9457-CDA5C11AF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-6145" r="-2482" b="56984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2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general turqu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290D7F-DCB2-6A7D-BF45-CCE7A120DFE5}"/>
              </a:ext>
            </a:extLst>
          </p:cNvPr>
          <p:cNvSpPr/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rgbClr val="C3E7E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E0FB81-E98B-5F69-E896-39B27AAAEAE2}"/>
              </a:ext>
            </a:extLst>
          </p:cNvPr>
          <p:cNvSpPr/>
          <p:nvPr userDrawn="1"/>
        </p:nvSpPr>
        <p:spPr>
          <a:xfrm>
            <a:off x="3108389" y="4750970"/>
            <a:ext cx="6035611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5">
            <a:extLst>
              <a:ext uri="{FF2B5EF4-FFF2-40B4-BE49-F238E27FC236}">
                <a16:creationId xmlns:a16="http://schemas.microsoft.com/office/drawing/2014/main" id="{0286B424-3A3B-F0FD-2196-00371C5D577F}"/>
              </a:ext>
            </a:extLst>
          </p:cNvPr>
          <p:cNvSpPr/>
          <p:nvPr userDrawn="1"/>
        </p:nvSpPr>
        <p:spPr>
          <a:xfrm>
            <a:off x="0" y="4654742"/>
            <a:ext cx="5410200" cy="434783"/>
          </a:xfrm>
          <a:custGeom>
            <a:avLst/>
            <a:gdLst>
              <a:gd name="connsiteX0" fmla="*/ 0 w 12192473"/>
              <a:gd name="connsiteY0" fmla="*/ 0 h 719209"/>
              <a:gd name="connsiteX1" fmla="*/ 12192473 w 12192473"/>
              <a:gd name="connsiteY1" fmla="*/ 0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  <a:gd name="connsiteX0" fmla="*/ 0 w 12192473"/>
              <a:gd name="connsiteY0" fmla="*/ 0 h 719209"/>
              <a:gd name="connsiteX1" fmla="*/ 10991635 w 12192473"/>
              <a:gd name="connsiteY1" fmla="*/ 11017 h 719209"/>
              <a:gd name="connsiteX2" fmla="*/ 12192473 w 12192473"/>
              <a:gd name="connsiteY2" fmla="*/ 719209 h 719209"/>
              <a:gd name="connsiteX3" fmla="*/ 0 w 12192473"/>
              <a:gd name="connsiteY3" fmla="*/ 719209 h 719209"/>
              <a:gd name="connsiteX4" fmla="*/ 0 w 12192473"/>
              <a:gd name="connsiteY4" fmla="*/ 0 h 7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473" h="719209">
                <a:moveTo>
                  <a:pt x="0" y="0"/>
                </a:moveTo>
                <a:lnTo>
                  <a:pt x="10991635" y="11017"/>
                </a:lnTo>
                <a:lnTo>
                  <a:pt x="12192473" y="719209"/>
                </a:lnTo>
                <a:lnTo>
                  <a:pt x="0" y="719209"/>
                </a:lnTo>
                <a:lnTo>
                  <a:pt x="0" y="0"/>
                </a:lnTo>
                <a:close/>
              </a:path>
            </a:pathLst>
          </a:custGeom>
          <a:solidFill>
            <a:srgbClr val="74B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B11E7C-2679-A79F-3169-BBEAD8AAD6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C57BDB-476E-5348-82C9-2FEA91A1F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-6145" r="-2482" b="56984"/>
          <a:stretch/>
        </p:blipFill>
        <p:spPr>
          <a:xfrm>
            <a:off x="7162800" y="212725"/>
            <a:ext cx="182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8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B02957-41C2-246D-C524-182FCC686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" b="354"/>
          <a:stretch/>
        </p:blipFill>
        <p:spPr>
          <a:xfrm>
            <a:off x="3049" y="-9369"/>
            <a:ext cx="9140952" cy="514658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7B8266B3-64EC-B2B1-20AF-A6012664E9D5}"/>
              </a:ext>
            </a:extLst>
          </p:cNvPr>
          <p:cNvSpPr/>
          <p:nvPr userDrawn="1"/>
        </p:nvSpPr>
        <p:spPr>
          <a:xfrm>
            <a:off x="0" y="-320675"/>
            <a:ext cx="9144000" cy="5149850"/>
          </a:xfrm>
          <a:prstGeom prst="rect">
            <a:avLst/>
          </a:prstGeom>
          <a:gradFill>
            <a:gsLst>
              <a:gs pos="27000">
                <a:srgbClr val="86D7D1">
                  <a:alpha val="38000"/>
                </a:srgbClr>
              </a:gs>
              <a:gs pos="99000">
                <a:srgbClr val="1CA8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9DEACE-EF1B-AE88-3F03-F213C5D5AE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058"/>
            <a:ext cx="9144000" cy="617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42800-3C60-ED93-B6ED-0D46A5A874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125"/>
            <a:ext cx="9144000" cy="9129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94D94C-60D5-7411-390A-CA8822A489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4479925"/>
            <a:ext cx="877578" cy="5186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D596A2-F61E-5547-832B-7EF0A2F53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7"/>
          <a:stretch/>
        </p:blipFill>
        <p:spPr>
          <a:xfrm>
            <a:off x="1295400" y="3358965"/>
            <a:ext cx="6418846" cy="81615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4" r:id="rId4"/>
    <p:sldLayoutId id="2147483671" r:id="rId5"/>
    <p:sldLayoutId id="2147483662" r:id="rId6"/>
    <p:sldLayoutId id="2147483667" r:id="rId7"/>
    <p:sldLayoutId id="2147483666" r:id="rId8"/>
    <p:sldLayoutId id="2147483665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cid/ciab777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cid/ciab777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cid/ciab777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229BBC1-8608-E72A-39B3-F3D6C62C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40" y="1660525"/>
            <a:ext cx="2386599" cy="24575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6C2FE2B-DE51-ADEF-B132-F6B2F99B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4" y="188463"/>
            <a:ext cx="2335676" cy="2328174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17424AC-FF9B-D049-AD5E-7292811BA773}"/>
              </a:ext>
            </a:extLst>
          </p:cNvPr>
          <p:cNvGrpSpPr/>
          <p:nvPr/>
        </p:nvGrpSpPr>
        <p:grpSpPr>
          <a:xfrm>
            <a:off x="4899991" y="1660525"/>
            <a:ext cx="4244009" cy="1874117"/>
            <a:chOff x="4945232" y="736822"/>
            <a:chExt cx="4244009" cy="1874117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188278F-A69B-EE47-BDD2-3A32D338815B}"/>
                </a:ext>
              </a:extLst>
            </p:cNvPr>
            <p:cNvSpPr txBox="1"/>
            <p:nvPr/>
          </p:nvSpPr>
          <p:spPr>
            <a:xfrm>
              <a:off x="4945232" y="736822"/>
              <a:ext cx="3977936" cy="114608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s-CO" sz="3000" b="1" dirty="0">
                  <a:solidFill>
                    <a:srgbClr val="57A7B3"/>
                  </a:solidFill>
                  <a:effectLst>
                    <a:outerShdw dist="6350" dir="2700000" algn="tl" rotWithShape="0">
                      <a:prstClr val="black"/>
                    </a:outerShdw>
                  </a:effectLst>
                  <a:latin typeface="Calibri" panose="020F0502020204030204" pitchFamily="34" charset="0"/>
                </a:rPr>
                <a:t>Vigilancia por Laboratorio de </a:t>
              </a:r>
            </a:p>
            <a:p>
              <a:pPr algn="ctr">
                <a:lnSpc>
                  <a:spcPts val="2660"/>
                </a:lnSpc>
              </a:pPr>
              <a:r>
                <a:rPr lang="es-CO" sz="3000" b="1" i="1" dirty="0" err="1">
                  <a:solidFill>
                    <a:srgbClr val="57A7B3"/>
                  </a:solidFill>
                  <a:effectLst>
                    <a:outerShdw dist="6350" dir="2700000" algn="tl" rotWithShape="0">
                      <a:prstClr val="black"/>
                    </a:outerShdw>
                  </a:effectLst>
                  <a:latin typeface="Calibri" panose="020F0502020204030204" pitchFamily="34" charset="0"/>
                </a:rPr>
                <a:t>Klebsiella</a:t>
              </a:r>
              <a:r>
                <a:rPr lang="es-CO" sz="3000" b="1" i="1" dirty="0">
                  <a:solidFill>
                    <a:srgbClr val="57A7B3"/>
                  </a:solidFill>
                  <a:effectLst>
                    <a:outerShdw dist="6350" dir="2700000" algn="tl" rotWithShape="0">
                      <a:prstClr val="black"/>
                    </a:outerShdw>
                  </a:effectLst>
                  <a:latin typeface="Calibri" panose="020F0502020204030204" pitchFamily="34" charset="0"/>
                </a:rPr>
                <a:t> </a:t>
              </a:r>
              <a:r>
                <a:rPr lang="es-CO" sz="3000" b="1" i="1" dirty="0" err="1">
                  <a:solidFill>
                    <a:srgbClr val="57A7B3"/>
                  </a:solidFill>
                  <a:effectLst>
                    <a:outerShdw dist="6350" dir="2700000" algn="tl" rotWithShape="0">
                      <a:prstClr val="black"/>
                    </a:outerShdw>
                  </a:effectLst>
                  <a:latin typeface="Calibri" panose="020F0502020204030204" pitchFamily="34" charset="0"/>
                </a:rPr>
                <a:t>pneumoniae</a:t>
              </a:r>
              <a:endParaRPr lang="es-CO" sz="3000" b="1" i="1" dirty="0">
                <a:solidFill>
                  <a:srgbClr val="57A7B3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357EA90-8AB2-8A48-99CC-B5F718458499}"/>
                </a:ext>
              </a:extLst>
            </p:cNvPr>
            <p:cNvSpPr txBox="1"/>
            <p:nvPr/>
          </p:nvSpPr>
          <p:spPr>
            <a:xfrm>
              <a:off x="4945232" y="2333940"/>
              <a:ext cx="424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b="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Sandra Yamile Saavedra / </a:t>
              </a:r>
              <a:r>
                <a:rPr lang="es-CO" sz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Bogotá</a:t>
              </a:r>
              <a:r>
                <a:rPr lang="es-CO" sz="1200" b="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rPr>
                <a:t> / 23 de septiembre de 2024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6B39C00A-62B9-8041-A87D-681DB7B9DE9D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2108422"/>
              <a:ext cx="3048000" cy="0"/>
            </a:xfrm>
            <a:prstGeom prst="line">
              <a:avLst/>
            </a:prstGeom>
            <a:ln>
              <a:solidFill>
                <a:srgbClr val="439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0310F1AE-98CE-0348-B746-28E4BE3755C1}"/>
              </a:ext>
            </a:extLst>
          </p:cNvPr>
          <p:cNvSpPr/>
          <p:nvPr/>
        </p:nvSpPr>
        <p:spPr>
          <a:xfrm>
            <a:off x="0" y="0"/>
            <a:ext cx="4876800" cy="5149850"/>
          </a:xfrm>
          <a:prstGeom prst="rect">
            <a:avLst/>
          </a:prstGeom>
          <a:solidFill>
            <a:srgbClr val="6BABA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B9F417E-4F36-6440-BC9B-07626B4082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6" t="55307" r="-2482" b="-4468"/>
          <a:stretch/>
        </p:blipFill>
        <p:spPr>
          <a:xfrm>
            <a:off x="1066800" y="4022725"/>
            <a:ext cx="2914089" cy="97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CAE7AE19-EDA9-E256-DC5B-9099634DA23B}"/>
              </a:ext>
            </a:extLst>
          </p:cNvPr>
          <p:cNvSpPr/>
          <p:nvPr/>
        </p:nvSpPr>
        <p:spPr>
          <a:xfrm>
            <a:off x="1985628" y="974725"/>
            <a:ext cx="3657600" cy="35814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Arco de bloque 2">
            <a:extLst>
              <a:ext uri="{FF2B5EF4-FFF2-40B4-BE49-F238E27FC236}">
                <a16:creationId xmlns:a16="http://schemas.microsoft.com/office/drawing/2014/main" id="{2370B691-FC99-E01F-5118-980C0C3AECF5}"/>
              </a:ext>
            </a:extLst>
          </p:cNvPr>
          <p:cNvSpPr/>
          <p:nvPr/>
        </p:nvSpPr>
        <p:spPr>
          <a:xfrm>
            <a:off x="2785728" y="926952"/>
            <a:ext cx="2057400" cy="762000"/>
          </a:xfrm>
          <a:prstGeom prst="blockArc">
            <a:avLst>
              <a:gd name="adj1" fmla="val 10855306"/>
              <a:gd name="adj2" fmla="val 0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" name="Arco de bloque 3">
            <a:extLst>
              <a:ext uri="{FF2B5EF4-FFF2-40B4-BE49-F238E27FC236}">
                <a16:creationId xmlns:a16="http://schemas.microsoft.com/office/drawing/2014/main" id="{73ED488D-36C3-9147-C209-E7BF9A44A4C0}"/>
              </a:ext>
            </a:extLst>
          </p:cNvPr>
          <p:cNvSpPr/>
          <p:nvPr/>
        </p:nvSpPr>
        <p:spPr>
          <a:xfrm rot="10800000">
            <a:off x="2791044" y="3866781"/>
            <a:ext cx="2057400" cy="762000"/>
          </a:xfrm>
          <a:prstGeom prst="blockArc">
            <a:avLst>
              <a:gd name="adj1" fmla="val 10855306"/>
              <a:gd name="adj2" fmla="val 0"/>
              <a:gd name="adj3" fmla="val 25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" name="Arco de bloque 4">
            <a:extLst>
              <a:ext uri="{FF2B5EF4-FFF2-40B4-BE49-F238E27FC236}">
                <a16:creationId xmlns:a16="http://schemas.microsoft.com/office/drawing/2014/main" id="{B0848BAC-6569-A68B-7898-893C066C3CE0}"/>
              </a:ext>
            </a:extLst>
          </p:cNvPr>
          <p:cNvSpPr/>
          <p:nvPr/>
        </p:nvSpPr>
        <p:spPr>
          <a:xfrm rot="5163205">
            <a:off x="4293640" y="2239790"/>
            <a:ext cx="2051475" cy="813232"/>
          </a:xfrm>
          <a:prstGeom prst="blockArc">
            <a:avLst>
              <a:gd name="adj1" fmla="val 10915045"/>
              <a:gd name="adj2" fmla="val 0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Arco de bloque 5">
            <a:extLst>
              <a:ext uri="{FF2B5EF4-FFF2-40B4-BE49-F238E27FC236}">
                <a16:creationId xmlns:a16="http://schemas.microsoft.com/office/drawing/2014/main" id="{81BC30C5-7841-91D4-FBAE-5222AB5BC4FB}"/>
              </a:ext>
            </a:extLst>
          </p:cNvPr>
          <p:cNvSpPr/>
          <p:nvPr/>
        </p:nvSpPr>
        <p:spPr>
          <a:xfrm rot="16200000">
            <a:off x="1321477" y="2339159"/>
            <a:ext cx="2051475" cy="813232"/>
          </a:xfrm>
          <a:prstGeom prst="blockArc">
            <a:avLst>
              <a:gd name="adj1" fmla="val 10915045"/>
              <a:gd name="adj2" fmla="val 0"/>
              <a:gd name="adj3" fmla="val 25000"/>
            </a:avLst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7680AD-B65B-D586-802E-39DCC351D9FC}"/>
              </a:ext>
            </a:extLst>
          </p:cNvPr>
          <p:cNvSpPr txBox="1"/>
          <p:nvPr/>
        </p:nvSpPr>
        <p:spPr>
          <a:xfrm>
            <a:off x="2458776" y="1811569"/>
            <a:ext cx="2971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1400" dirty="0"/>
          </a:p>
          <a:p>
            <a:r>
              <a:rPr lang="es-CO" sz="1400" dirty="0"/>
              <a:t>Pueden portar genes de resistencia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 err="1"/>
              <a:t>Aminoglucosidos</a:t>
            </a:r>
            <a:endParaRPr lang="es-C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/>
              <a:t>Quinolonas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/>
              <a:t>Colistina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 err="1"/>
              <a:t>Trimetroprim-sulfametozaxole</a:t>
            </a:r>
            <a:endParaRPr lang="es-C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/>
              <a:t>Tetraciclinas </a:t>
            </a:r>
          </a:p>
          <a:p>
            <a:r>
              <a:rPr lang="es-CO" sz="1400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EEAF68-8E79-F176-D124-DF6FB7FE1194}"/>
              </a:ext>
            </a:extLst>
          </p:cNvPr>
          <p:cNvSpPr txBox="1"/>
          <p:nvPr/>
        </p:nvSpPr>
        <p:spPr>
          <a:xfrm>
            <a:off x="26581" y="2561109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Betalactamasa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B3137C-E26B-CC47-B6B6-3AEBE25E5EFB}"/>
              </a:ext>
            </a:extLst>
          </p:cNvPr>
          <p:cNvSpPr txBox="1"/>
          <p:nvPr/>
        </p:nvSpPr>
        <p:spPr>
          <a:xfrm>
            <a:off x="5181600" y="232275"/>
            <a:ext cx="408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Multidrogoresistencia</a:t>
            </a:r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(MDR) </a:t>
            </a:r>
            <a:endParaRPr lang="es-CO" sz="2000" b="1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A11014-EEC1-05D9-5779-1057900E4A80}"/>
              </a:ext>
            </a:extLst>
          </p:cNvPr>
          <p:cNvSpPr txBox="1"/>
          <p:nvPr/>
        </p:nvSpPr>
        <p:spPr>
          <a:xfrm>
            <a:off x="5906301" y="2303760"/>
            <a:ext cx="3227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MDR: Resistencia a más de tres familias de antimicrobianos diferentes</a:t>
            </a:r>
          </a:p>
        </p:txBody>
      </p:sp>
    </p:spTree>
    <p:extLst>
      <p:ext uri="{BB962C8B-B14F-4D97-AF65-F5344CB8AC3E}">
        <p14:creationId xmlns:p14="http://schemas.microsoft.com/office/powerpoint/2010/main" val="402966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A2300891-DA4F-BC68-55CC-51A5BD5CE25E}"/>
              </a:ext>
            </a:extLst>
          </p:cNvPr>
          <p:cNvSpPr txBox="1"/>
          <p:nvPr/>
        </p:nvSpPr>
        <p:spPr>
          <a:xfrm>
            <a:off x="4855501" y="136858"/>
            <a:ext cx="4484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Mecanismos de resistencia</a:t>
            </a:r>
            <a:endParaRPr lang="es-CO" sz="2000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7BAF3-0B27-1B09-4B1E-0B34B41BCA45}"/>
              </a:ext>
            </a:extLst>
          </p:cNvPr>
          <p:cNvSpPr txBox="1"/>
          <p:nvPr/>
        </p:nvSpPr>
        <p:spPr>
          <a:xfrm>
            <a:off x="5334000" y="474919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Subtítulo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52873" y="4718618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Mecanismos de resistencia</a:t>
            </a:r>
            <a:endParaRPr lang="es-CO" sz="1400" b="1" dirty="0">
              <a:solidFill>
                <a:srgbClr val="C3E7E6"/>
              </a:solidFill>
            </a:endParaRPr>
          </a:p>
        </p:txBody>
      </p:sp>
      <p:grpSp>
        <p:nvGrpSpPr>
          <p:cNvPr id="4" name="2 Grupo">
            <a:extLst>
              <a:ext uri="{FF2B5EF4-FFF2-40B4-BE49-F238E27FC236}">
                <a16:creationId xmlns:a16="http://schemas.microsoft.com/office/drawing/2014/main" id="{92F205AE-475F-62DE-D0FE-228278CA4B70}"/>
              </a:ext>
            </a:extLst>
          </p:cNvPr>
          <p:cNvGrpSpPr/>
          <p:nvPr/>
        </p:nvGrpSpPr>
        <p:grpSpPr>
          <a:xfrm>
            <a:off x="216339" y="656830"/>
            <a:ext cx="4050390" cy="1907029"/>
            <a:chOff x="384026" y="1412776"/>
            <a:chExt cx="4050390" cy="1907029"/>
          </a:xfrm>
        </p:grpSpPr>
        <p:grpSp>
          <p:nvGrpSpPr>
            <p:cNvPr id="5" name="11 Grupo">
              <a:extLst>
                <a:ext uri="{FF2B5EF4-FFF2-40B4-BE49-F238E27FC236}">
                  <a16:creationId xmlns:a16="http://schemas.microsoft.com/office/drawing/2014/main" id="{C7778535-9104-861A-3457-341EE95E18D7}"/>
                </a:ext>
              </a:extLst>
            </p:cNvPr>
            <p:cNvGrpSpPr/>
            <p:nvPr/>
          </p:nvGrpSpPr>
          <p:grpSpPr>
            <a:xfrm>
              <a:off x="384026" y="1412776"/>
              <a:ext cx="4050390" cy="1907029"/>
              <a:chOff x="384026" y="1412776"/>
              <a:chExt cx="4050390" cy="1907029"/>
            </a:xfrm>
          </p:grpSpPr>
          <p:sp>
            <p:nvSpPr>
              <p:cNvPr id="9" name="6 CuadroTexto">
                <a:extLst>
                  <a:ext uri="{FF2B5EF4-FFF2-40B4-BE49-F238E27FC236}">
                    <a16:creationId xmlns:a16="http://schemas.microsoft.com/office/drawing/2014/main" id="{6556C1FA-977D-F924-AF2D-AF7AE9187E05}"/>
                  </a:ext>
                </a:extLst>
              </p:cNvPr>
              <p:cNvSpPr txBox="1"/>
              <p:nvPr/>
            </p:nvSpPr>
            <p:spPr>
              <a:xfrm>
                <a:off x="1005065" y="1412776"/>
                <a:ext cx="2808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0F4DB1"/>
                    </a:solidFill>
                    <a:latin typeface="+mn-lt"/>
                  </a:rPr>
                  <a:t>Enzimas modificadoras</a:t>
                </a:r>
              </a:p>
            </p:txBody>
          </p:sp>
          <p:sp>
            <p:nvSpPr>
              <p:cNvPr id="10" name="8 Rectángulo">
                <a:extLst>
                  <a:ext uri="{FF2B5EF4-FFF2-40B4-BE49-F238E27FC236}">
                    <a16:creationId xmlns:a16="http://schemas.microsoft.com/office/drawing/2014/main" id="{038D52CC-BC61-F86B-7395-210B12415752}"/>
                  </a:ext>
                </a:extLst>
              </p:cNvPr>
              <p:cNvSpPr/>
              <p:nvPr/>
            </p:nvSpPr>
            <p:spPr>
              <a:xfrm>
                <a:off x="384026" y="1412777"/>
                <a:ext cx="4050390" cy="19070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53FCDBD-4535-42A3-5D2A-5046B7CF4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"/>
            <a:stretch/>
          </p:blipFill>
          <p:spPr bwMode="auto">
            <a:xfrm>
              <a:off x="548687" y="1722468"/>
              <a:ext cx="3741530" cy="1535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3 Grupo">
            <a:extLst>
              <a:ext uri="{FF2B5EF4-FFF2-40B4-BE49-F238E27FC236}">
                <a16:creationId xmlns:a16="http://schemas.microsoft.com/office/drawing/2014/main" id="{1322B276-F455-FE8A-D0C0-A8EF434D7A23}"/>
              </a:ext>
            </a:extLst>
          </p:cNvPr>
          <p:cNvGrpSpPr/>
          <p:nvPr/>
        </p:nvGrpSpPr>
        <p:grpSpPr>
          <a:xfrm>
            <a:off x="4877273" y="646092"/>
            <a:ext cx="4050390" cy="1917767"/>
            <a:chOff x="4860032" y="1391302"/>
            <a:chExt cx="4050390" cy="1917767"/>
          </a:xfrm>
        </p:grpSpPr>
        <p:grpSp>
          <p:nvGrpSpPr>
            <p:cNvPr id="16" name="12 Grupo">
              <a:extLst>
                <a:ext uri="{FF2B5EF4-FFF2-40B4-BE49-F238E27FC236}">
                  <a16:creationId xmlns:a16="http://schemas.microsoft.com/office/drawing/2014/main" id="{BDFA732F-9E85-0F1B-E38D-0EDCA6426A6E}"/>
                </a:ext>
              </a:extLst>
            </p:cNvPr>
            <p:cNvGrpSpPr/>
            <p:nvPr/>
          </p:nvGrpSpPr>
          <p:grpSpPr>
            <a:xfrm>
              <a:off x="4860032" y="1391302"/>
              <a:ext cx="4050390" cy="1917767"/>
              <a:chOff x="4860032" y="1391302"/>
              <a:chExt cx="4050390" cy="1917767"/>
            </a:xfrm>
          </p:grpSpPr>
          <p:sp>
            <p:nvSpPr>
              <p:cNvPr id="18" name="17 Rectángulo">
                <a:extLst>
                  <a:ext uri="{FF2B5EF4-FFF2-40B4-BE49-F238E27FC236}">
                    <a16:creationId xmlns:a16="http://schemas.microsoft.com/office/drawing/2014/main" id="{7C68F329-80B0-9BFB-73B5-64E1E99E3AFD}"/>
                  </a:ext>
                </a:extLst>
              </p:cNvPr>
              <p:cNvSpPr/>
              <p:nvPr/>
            </p:nvSpPr>
            <p:spPr>
              <a:xfrm>
                <a:off x="4860032" y="1412776"/>
                <a:ext cx="4050390" cy="18962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9" name="23 CuadroTexto">
                <a:extLst>
                  <a:ext uri="{FF2B5EF4-FFF2-40B4-BE49-F238E27FC236}">
                    <a16:creationId xmlns:a16="http://schemas.microsoft.com/office/drawing/2014/main" id="{01C07902-41BF-7D68-7C45-D80B68E6FCDA}"/>
                  </a:ext>
                </a:extLst>
              </p:cNvPr>
              <p:cNvSpPr txBox="1"/>
              <p:nvPr/>
            </p:nvSpPr>
            <p:spPr>
              <a:xfrm>
                <a:off x="5058952" y="1391302"/>
                <a:ext cx="3823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0F4DB1"/>
                    </a:solidFill>
                    <a:latin typeface="+mj-lt"/>
                  </a:rPr>
                  <a:t>Cambios en la permeabilidad</a:t>
                </a:r>
              </a:p>
            </p:txBody>
          </p:sp>
        </p:grpSp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20D52922-9391-C05D-C489-029BC8F67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181" y="1719697"/>
              <a:ext cx="3740400" cy="152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10 Grupo">
            <a:extLst>
              <a:ext uri="{FF2B5EF4-FFF2-40B4-BE49-F238E27FC236}">
                <a16:creationId xmlns:a16="http://schemas.microsoft.com/office/drawing/2014/main" id="{37C9ED3A-A633-8C5A-0ABB-D6A01FB98C9B}"/>
              </a:ext>
            </a:extLst>
          </p:cNvPr>
          <p:cNvGrpSpPr/>
          <p:nvPr/>
        </p:nvGrpSpPr>
        <p:grpSpPr>
          <a:xfrm>
            <a:off x="216339" y="2693968"/>
            <a:ext cx="4050390" cy="1907028"/>
            <a:chOff x="384026" y="4077072"/>
            <a:chExt cx="4050390" cy="1907028"/>
          </a:xfrm>
        </p:grpSpPr>
        <p:grpSp>
          <p:nvGrpSpPr>
            <p:cNvPr id="22" name="13 Grupo">
              <a:extLst>
                <a:ext uri="{FF2B5EF4-FFF2-40B4-BE49-F238E27FC236}">
                  <a16:creationId xmlns:a16="http://schemas.microsoft.com/office/drawing/2014/main" id="{34B4B3A1-165C-8E2F-0B58-038A9A50F5C7}"/>
                </a:ext>
              </a:extLst>
            </p:cNvPr>
            <p:cNvGrpSpPr/>
            <p:nvPr/>
          </p:nvGrpSpPr>
          <p:grpSpPr>
            <a:xfrm>
              <a:off x="384026" y="4077072"/>
              <a:ext cx="4050390" cy="1907028"/>
              <a:chOff x="384026" y="4217105"/>
              <a:chExt cx="4050390" cy="1907028"/>
            </a:xfrm>
          </p:grpSpPr>
          <p:sp>
            <p:nvSpPr>
              <p:cNvPr id="24" name="18 Rectángulo">
                <a:extLst>
                  <a:ext uri="{FF2B5EF4-FFF2-40B4-BE49-F238E27FC236}">
                    <a16:creationId xmlns:a16="http://schemas.microsoft.com/office/drawing/2014/main" id="{8E847E5D-7E12-748C-3843-EE0518901128}"/>
                  </a:ext>
                </a:extLst>
              </p:cNvPr>
              <p:cNvSpPr/>
              <p:nvPr/>
            </p:nvSpPr>
            <p:spPr>
              <a:xfrm>
                <a:off x="384026" y="4217105"/>
                <a:ext cx="4050390" cy="19070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26 CuadroTexto">
                <a:extLst>
                  <a:ext uri="{FF2B5EF4-FFF2-40B4-BE49-F238E27FC236}">
                    <a16:creationId xmlns:a16="http://schemas.microsoft.com/office/drawing/2014/main" id="{1A0D8572-F81F-F70C-FDA2-68C7EAF51123}"/>
                  </a:ext>
                </a:extLst>
              </p:cNvPr>
              <p:cNvSpPr txBox="1"/>
              <p:nvPr/>
            </p:nvSpPr>
            <p:spPr>
              <a:xfrm>
                <a:off x="385589" y="4221292"/>
                <a:ext cx="4048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0F4DB1"/>
                    </a:solidFill>
                    <a:latin typeface="+mn-lt"/>
                  </a:rPr>
                  <a:t>Modificación del sitio blanco de acción</a:t>
                </a:r>
              </a:p>
            </p:txBody>
          </p:sp>
        </p:grp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23FE33CA-4163-E344-37E0-8A11E07F6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17" y="4389036"/>
              <a:ext cx="3740400" cy="152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16 Grupo">
            <a:extLst>
              <a:ext uri="{FF2B5EF4-FFF2-40B4-BE49-F238E27FC236}">
                <a16:creationId xmlns:a16="http://schemas.microsoft.com/office/drawing/2014/main" id="{6489BFCD-ACEC-A6C2-498F-A31FC33A947F}"/>
              </a:ext>
            </a:extLst>
          </p:cNvPr>
          <p:cNvGrpSpPr/>
          <p:nvPr/>
        </p:nvGrpSpPr>
        <p:grpSpPr>
          <a:xfrm>
            <a:off x="4875423" y="2693968"/>
            <a:ext cx="4050390" cy="1907028"/>
            <a:chOff x="4842090" y="4060438"/>
            <a:chExt cx="4050390" cy="1907028"/>
          </a:xfrm>
        </p:grpSpPr>
        <p:grpSp>
          <p:nvGrpSpPr>
            <p:cNvPr id="28" name="14 Grupo">
              <a:extLst>
                <a:ext uri="{FF2B5EF4-FFF2-40B4-BE49-F238E27FC236}">
                  <a16:creationId xmlns:a16="http://schemas.microsoft.com/office/drawing/2014/main" id="{DCA482CF-F19B-032F-B085-ECC768916845}"/>
                </a:ext>
              </a:extLst>
            </p:cNvPr>
            <p:cNvGrpSpPr/>
            <p:nvPr/>
          </p:nvGrpSpPr>
          <p:grpSpPr>
            <a:xfrm>
              <a:off x="4842090" y="4060438"/>
              <a:ext cx="4050390" cy="1907028"/>
              <a:chOff x="4842090" y="4060438"/>
              <a:chExt cx="4050390" cy="1907028"/>
            </a:xfrm>
          </p:grpSpPr>
          <p:sp>
            <p:nvSpPr>
              <p:cNvPr id="30" name="19 Rectángulo">
                <a:extLst>
                  <a:ext uri="{FF2B5EF4-FFF2-40B4-BE49-F238E27FC236}">
                    <a16:creationId xmlns:a16="http://schemas.microsoft.com/office/drawing/2014/main" id="{C39E3D1E-B44D-8406-47A5-F2AE66E58751}"/>
                  </a:ext>
                </a:extLst>
              </p:cNvPr>
              <p:cNvSpPr/>
              <p:nvPr/>
            </p:nvSpPr>
            <p:spPr>
              <a:xfrm>
                <a:off x="4842090" y="4081055"/>
                <a:ext cx="4050390" cy="188641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1" name="35 CuadroTexto">
                <a:extLst>
                  <a:ext uri="{FF2B5EF4-FFF2-40B4-BE49-F238E27FC236}">
                    <a16:creationId xmlns:a16="http://schemas.microsoft.com/office/drawing/2014/main" id="{193225ED-0418-CD68-4F57-3A2C78093656}"/>
                  </a:ext>
                </a:extLst>
              </p:cNvPr>
              <p:cNvSpPr txBox="1"/>
              <p:nvPr/>
            </p:nvSpPr>
            <p:spPr>
              <a:xfrm>
                <a:off x="4843653" y="4060438"/>
                <a:ext cx="4048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0F4DB1"/>
                    </a:solidFill>
                    <a:latin typeface="+mn-lt"/>
                  </a:rPr>
                  <a:t>Bombas de expulsión de e-flujo </a:t>
                </a:r>
              </a:p>
            </p:txBody>
          </p:sp>
        </p:grpSp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C0439C26-0C67-6741-BB22-F5344522A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908" y="4340967"/>
              <a:ext cx="3740400" cy="152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90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6DAB6BD-12CF-A178-D070-1EC671535C9B}"/>
              </a:ext>
            </a:extLst>
          </p:cNvPr>
          <p:cNvSpPr txBox="1"/>
          <p:nvPr/>
        </p:nvSpPr>
        <p:spPr>
          <a:xfrm>
            <a:off x="685800" y="746125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Genes identificados intrínsecamente en </a:t>
            </a:r>
            <a:r>
              <a:rPr lang="es-CO" sz="20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Klebsiella</a:t>
            </a:r>
            <a:r>
              <a:rPr lang="es-CO" sz="20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CO" sz="20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pneumoniae</a:t>
            </a:r>
            <a:endParaRPr lang="es-CO" sz="2000" b="1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4585C6-FFA4-2534-B923-6D5A8D1442BE}"/>
              </a:ext>
            </a:extLst>
          </p:cNvPr>
          <p:cNvSpPr txBox="1"/>
          <p:nvPr/>
        </p:nvSpPr>
        <p:spPr>
          <a:xfrm>
            <a:off x="152400" y="1660525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s-CO" b="1" dirty="0">
                <a:solidFill>
                  <a:schemeClr val="accent2"/>
                </a:solidFill>
              </a:rPr>
              <a:t>Resistencia a penicilina</a:t>
            </a:r>
            <a:r>
              <a:rPr lang="es-CO" dirty="0"/>
              <a:t>, por presencia </a:t>
            </a:r>
            <a:r>
              <a:rPr lang="es-CO" dirty="0" err="1"/>
              <a:t>cromosomal</a:t>
            </a:r>
            <a:r>
              <a:rPr lang="es-CO" dirty="0"/>
              <a:t> del gen gen </a:t>
            </a:r>
            <a:r>
              <a:rPr lang="es-CO" b="1" i="1" dirty="0">
                <a:solidFill>
                  <a:schemeClr val="accent2"/>
                </a:solidFill>
              </a:rPr>
              <a:t>bla</a:t>
            </a:r>
            <a:r>
              <a:rPr lang="es-CO" b="1" dirty="0">
                <a:solidFill>
                  <a:schemeClr val="accent2"/>
                </a:solidFill>
              </a:rPr>
              <a:t>SHV-28</a:t>
            </a:r>
            <a:r>
              <a:rPr lang="es-CO" dirty="0"/>
              <a:t> y similares </a:t>
            </a:r>
          </a:p>
          <a:p>
            <a:pPr marL="285750" indent="-285750">
              <a:buFont typeface="Wingdings" pitchFamily="2" charset="2"/>
              <a:buChar char="v"/>
            </a:pPr>
            <a:endParaRPr lang="es-CO" dirty="0"/>
          </a:p>
          <a:p>
            <a:pPr marL="285750" indent="-285750">
              <a:buFont typeface="Wingdings" pitchFamily="2" charset="2"/>
              <a:buChar char="v"/>
            </a:pPr>
            <a:r>
              <a:rPr lang="es-CO" b="1" dirty="0">
                <a:solidFill>
                  <a:schemeClr val="accent2"/>
                </a:solidFill>
              </a:rPr>
              <a:t>Susceptibilidad reducida </a:t>
            </a:r>
            <a:r>
              <a:rPr lang="es-CO" dirty="0"/>
              <a:t>a fosfomicina por gen </a:t>
            </a:r>
            <a:r>
              <a:rPr lang="es-CO" b="1" i="1" dirty="0" err="1">
                <a:solidFill>
                  <a:schemeClr val="accent2"/>
                </a:solidFill>
              </a:rPr>
              <a:t>fos</a:t>
            </a:r>
            <a:r>
              <a:rPr lang="es-CO" b="1" dirty="0" err="1">
                <a:solidFill>
                  <a:schemeClr val="accent2"/>
                </a:solidFill>
              </a:rPr>
              <a:t>A</a:t>
            </a:r>
            <a:endParaRPr lang="es-CO" b="1" dirty="0">
              <a:solidFill>
                <a:schemeClr val="accent2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s-CO" b="1" dirty="0">
              <a:solidFill>
                <a:schemeClr val="accent2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s-CO" b="1" dirty="0">
                <a:solidFill>
                  <a:schemeClr val="accent2"/>
                </a:solidFill>
              </a:rPr>
              <a:t>Susceptibilidad reducida a quinolonas </a:t>
            </a:r>
            <a:r>
              <a:rPr lang="es-CO" dirty="0"/>
              <a:t>por bomba de e-flujo </a:t>
            </a:r>
            <a:r>
              <a:rPr lang="es-CO" b="1" i="1" dirty="0" err="1">
                <a:solidFill>
                  <a:schemeClr val="accent2"/>
                </a:solidFill>
              </a:rPr>
              <a:t>oqxAB</a:t>
            </a:r>
            <a:r>
              <a:rPr lang="es-CO" b="1" i="1" dirty="0">
                <a:solidFill>
                  <a:schemeClr val="accent2"/>
                </a:solidFill>
              </a:rPr>
              <a:t> </a:t>
            </a:r>
            <a:r>
              <a:rPr lang="es-CO" dirty="0">
                <a:solidFill>
                  <a:schemeClr val="tx1"/>
                </a:solidFill>
              </a:rPr>
              <a:t>(si se presentan mutaciones puede pasar a resistente) </a:t>
            </a:r>
          </a:p>
          <a:p>
            <a:pPr marL="285750" indent="-285750">
              <a:buFont typeface="Wingdings" pitchFamily="2" charset="2"/>
              <a:buChar char="v"/>
            </a:pPr>
            <a:endParaRPr lang="es-CO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9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995F6F-2CA1-1450-CD1D-D13C73D308E9}"/>
              </a:ext>
            </a:extLst>
          </p:cNvPr>
          <p:cNvSpPr txBox="1"/>
          <p:nvPr/>
        </p:nvSpPr>
        <p:spPr>
          <a:xfrm>
            <a:off x="5181600" y="38536"/>
            <a:ext cx="3829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Clasificación de los Betalactámicos</a:t>
            </a:r>
          </a:p>
        </p:txBody>
      </p:sp>
      <p:graphicFrame>
        <p:nvGraphicFramePr>
          <p:cNvPr id="3" name="12 Tabla">
            <a:extLst>
              <a:ext uri="{FF2B5EF4-FFF2-40B4-BE49-F238E27FC236}">
                <a16:creationId xmlns:a16="http://schemas.microsoft.com/office/drawing/2014/main" id="{B011EAC1-F804-B752-21DC-07EF2A633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79182"/>
              </p:ext>
            </p:extLst>
          </p:nvPr>
        </p:nvGraphicFramePr>
        <p:xfrm>
          <a:off x="749571" y="1497240"/>
          <a:ext cx="7644857" cy="3093764"/>
        </p:xfrm>
        <a:graphic>
          <a:graphicData uri="http://schemas.openxmlformats.org/drawingml/2006/table">
            <a:tbl>
              <a:tblPr/>
              <a:tblGrid>
                <a:gridCol w="3424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6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Penicilinas</a:t>
                      </a:r>
                      <a:r>
                        <a:rPr lang="es-CO" sz="1800" b="0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B6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Penicilina y ampicilina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B6AF">
                        <a:alpha val="1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CO" sz="1800" b="1" i="0" u="none" strike="noStrike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Cefalosporinas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1ª generación: cefalotina, </a:t>
                      </a:r>
                      <a:r>
                        <a:rPr lang="es-CO" sz="15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cefazolina</a:t>
                      </a:r>
                      <a:endParaRPr lang="es-CO" sz="15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2ª generación: cefuroxima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s-CO" sz="15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Cefamicina: cefoxitina 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 3ª generación: ceftazidima, ceftriaxona,  cefotaxima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 4ª generación: </a:t>
                      </a:r>
                      <a:r>
                        <a:rPr lang="es-CO" sz="1500" b="1" i="0" u="none" strike="noStrike" dirty="0" err="1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cefepime</a:t>
                      </a:r>
                      <a:endParaRPr lang="es-CO" sz="1500" b="1" i="0" u="none" strike="noStrike" dirty="0">
                        <a:solidFill>
                          <a:srgbClr val="0033CC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Quinta </a:t>
                      </a:r>
                      <a:r>
                        <a:rPr lang="es-CO" sz="15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generación</a:t>
                      </a:r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: </a:t>
                      </a:r>
                      <a:r>
                        <a:rPr lang="es-CO" sz="15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ceftarolina</a:t>
                      </a:r>
                      <a:endParaRPr lang="es-CO" sz="15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ECE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pPr algn="ctr" fontAlgn="ctr"/>
                      <a:endParaRPr lang="es-CO" sz="2400" b="1" i="0" u="none" strike="noStrike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10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Sexta generación: </a:t>
                      </a:r>
                      <a:r>
                        <a:rPr lang="es-CO" sz="15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cefiderocol</a:t>
                      </a:r>
                      <a:r>
                        <a:rPr lang="es-CO" sz="15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(naturaleza </a:t>
                      </a:r>
                      <a:r>
                        <a:rPr lang="es-CO" sz="1500" b="1" i="0" u="sng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siderófora</a:t>
                      </a:r>
                      <a:r>
                        <a:rPr lang="es-CO" sz="1500" b="1" i="0" u="sng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ECE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52036"/>
                  </a:ext>
                </a:extLst>
              </a:tr>
              <a:tr h="28956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Monobactámicos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s-CO" sz="1500" b="1" i="0" u="none" strike="noStrike" dirty="0" err="1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Aztreonam</a:t>
                      </a:r>
                      <a:endParaRPr lang="es-CO" sz="1500" b="1" i="0" u="none" strike="noStrike" dirty="0">
                        <a:solidFill>
                          <a:srgbClr val="0033CC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64"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8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Carbapenémicos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s-CO" sz="1500" b="1" i="0" u="none" strike="noStrike" dirty="0" err="1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Imipenem</a:t>
                      </a:r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s-CO" sz="1500" b="1" i="0" u="none" strike="noStrike" dirty="0" err="1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meropenem</a:t>
                      </a:r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s-CO" sz="1500" b="1" i="0" u="none" strike="noStrike" dirty="0" err="1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ertapenem</a:t>
                      </a:r>
                      <a:r>
                        <a:rPr lang="es-CO" sz="1500" b="1" i="0" u="none" strike="noStrike" dirty="0">
                          <a:solidFill>
                            <a:srgbClr val="0033CC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s-CO" sz="1500" b="0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doripenem</a:t>
                      </a:r>
                      <a:endParaRPr lang="es-CO" sz="15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64">
                <a:tc>
                  <a:txBody>
                    <a:bodyPr/>
                    <a:lstStyle/>
                    <a:p>
                      <a:pPr algn="ctr" fontAlgn="b"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8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/>
                        </a:rPr>
                        <a:t>Inhibidores</a:t>
                      </a:r>
                      <a:r>
                        <a:rPr lang="es-CO" sz="1800" b="1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/>
                        </a:rPr>
                        <a:t> de betalactamasas</a:t>
                      </a:r>
                      <a:endParaRPr lang="es-CO" sz="18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5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s-CO" sz="15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Tazobactam</a:t>
                      </a:r>
                      <a:r>
                        <a:rPr lang="es-CO" sz="15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s-CO" sz="15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clavulánico</a:t>
                      </a:r>
                      <a:r>
                        <a:rPr lang="es-CO" sz="15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y </a:t>
                      </a:r>
                      <a:r>
                        <a:rPr lang="es-CO" sz="15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sulbactam</a:t>
                      </a:r>
                      <a:r>
                        <a:rPr lang="es-CO" sz="15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7144" marR="7144" marT="7144" marB="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7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A4DC586-FCA4-0E7E-8B67-BBB3E550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50393"/>
            <a:ext cx="5867400" cy="5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D28DA6-DC03-5FAF-3BB3-C00E39592242}"/>
              </a:ext>
            </a:extLst>
          </p:cNvPr>
          <p:cNvSpPr txBox="1"/>
          <p:nvPr/>
        </p:nvSpPr>
        <p:spPr>
          <a:xfrm>
            <a:off x="874393" y="593725"/>
            <a:ext cx="7951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Mecanismo de resistencia a los betalactámicos </a:t>
            </a:r>
          </a:p>
        </p:txBody>
      </p:sp>
      <p:sp>
        <p:nvSpPr>
          <p:cNvPr id="6" name="4 CuadroTexto">
            <a:extLst>
              <a:ext uri="{FF2B5EF4-FFF2-40B4-BE49-F238E27FC236}">
                <a16:creationId xmlns:a16="http://schemas.microsoft.com/office/drawing/2014/main" id="{E8862110-0895-8FD4-01D3-5ECB3256C81F}"/>
              </a:ext>
            </a:extLst>
          </p:cNvPr>
          <p:cNvSpPr txBox="1"/>
          <p:nvPr/>
        </p:nvSpPr>
        <p:spPr>
          <a:xfrm>
            <a:off x="252564" y="1199952"/>
            <a:ext cx="863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+mj-lt"/>
              <a:buAutoNum type="arabicPeriod"/>
            </a:pPr>
            <a:r>
              <a:rPr lang="es-CO" dirty="0">
                <a:latin typeface="+mn-lt"/>
              </a:rPr>
              <a:t>Diversos mecanismos involucrados: Impermeabilidad, bombas de extrusión (e-flujo) y modificación del sitio blanco (principalmente en Gram positivos). </a:t>
            </a:r>
          </a:p>
          <a:p>
            <a:pPr marL="257175" indent="-257175" algn="just">
              <a:buFont typeface="+mj-lt"/>
              <a:buAutoNum type="arabicPeriod"/>
            </a:pPr>
            <a:endParaRPr lang="es-CO" dirty="0">
              <a:latin typeface="+mn-lt"/>
            </a:endParaRPr>
          </a:p>
          <a:p>
            <a:pPr marL="257175" indent="-257175" algn="just">
              <a:buFont typeface="+mj-lt"/>
              <a:buAutoNum type="arabicPeriod"/>
            </a:pPr>
            <a:r>
              <a:rPr lang="es-CO" dirty="0">
                <a:latin typeface="+mn-lt"/>
              </a:rPr>
              <a:t>El </a:t>
            </a:r>
            <a:r>
              <a:rPr lang="es-CO" b="1" dirty="0">
                <a:solidFill>
                  <a:srgbClr val="C00000"/>
                </a:solidFill>
                <a:latin typeface="+mn-lt"/>
              </a:rPr>
              <a:t>principal mecanismo </a:t>
            </a:r>
            <a:r>
              <a:rPr lang="es-CO" dirty="0">
                <a:latin typeface="+mn-lt"/>
              </a:rPr>
              <a:t>de resistencia a betalactámicos es </a:t>
            </a:r>
            <a:r>
              <a:rPr lang="es-CO" b="1" dirty="0">
                <a:solidFill>
                  <a:srgbClr val="C00000"/>
                </a:solidFill>
                <a:latin typeface="+mn-lt"/>
              </a:rPr>
              <a:t>enzimático </a:t>
            </a:r>
            <a:r>
              <a:rPr lang="es-CO" dirty="0">
                <a:latin typeface="+mn-lt"/>
              </a:rPr>
              <a:t>y se conocen como </a:t>
            </a:r>
            <a:r>
              <a:rPr lang="es-CO" b="1" dirty="0">
                <a:solidFill>
                  <a:srgbClr val="C00000"/>
                </a:solidFill>
                <a:latin typeface="+mn-lt"/>
              </a:rPr>
              <a:t>betalactamasas</a:t>
            </a:r>
            <a:r>
              <a:rPr lang="es-CO" dirty="0">
                <a:latin typeface="+mn-lt"/>
              </a:rPr>
              <a:t>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23319C0-6262-5AB0-B5F7-575E06D4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" b="5251"/>
          <a:stretch/>
        </p:blipFill>
        <p:spPr bwMode="auto">
          <a:xfrm>
            <a:off x="341352" y="3292660"/>
            <a:ext cx="3501145" cy="92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2 Grupo">
            <a:extLst>
              <a:ext uri="{FF2B5EF4-FFF2-40B4-BE49-F238E27FC236}">
                <a16:creationId xmlns:a16="http://schemas.microsoft.com/office/drawing/2014/main" id="{2334032A-67B7-3FD6-DCB8-BF9403F2B48A}"/>
              </a:ext>
            </a:extLst>
          </p:cNvPr>
          <p:cNvGrpSpPr/>
          <p:nvPr/>
        </p:nvGrpSpPr>
        <p:grpSpPr>
          <a:xfrm>
            <a:off x="4677185" y="2678237"/>
            <a:ext cx="4050390" cy="1907029"/>
            <a:chOff x="384026" y="1412776"/>
            <a:chExt cx="4050390" cy="1907029"/>
          </a:xfrm>
        </p:grpSpPr>
        <p:grpSp>
          <p:nvGrpSpPr>
            <p:cNvPr id="18" name="11 Grupo">
              <a:extLst>
                <a:ext uri="{FF2B5EF4-FFF2-40B4-BE49-F238E27FC236}">
                  <a16:creationId xmlns:a16="http://schemas.microsoft.com/office/drawing/2014/main" id="{20BC14B9-7F1D-0D66-7171-BB8B335FC887}"/>
                </a:ext>
              </a:extLst>
            </p:cNvPr>
            <p:cNvGrpSpPr/>
            <p:nvPr/>
          </p:nvGrpSpPr>
          <p:grpSpPr>
            <a:xfrm>
              <a:off x="384026" y="1412776"/>
              <a:ext cx="4050390" cy="1907029"/>
              <a:chOff x="384026" y="1412776"/>
              <a:chExt cx="4050390" cy="1907029"/>
            </a:xfrm>
          </p:grpSpPr>
          <p:sp>
            <p:nvSpPr>
              <p:cNvPr id="20" name="6 CuadroTexto">
                <a:extLst>
                  <a:ext uri="{FF2B5EF4-FFF2-40B4-BE49-F238E27FC236}">
                    <a16:creationId xmlns:a16="http://schemas.microsoft.com/office/drawing/2014/main" id="{6EC6CC43-94B7-1E0F-FEB5-35EBF3D2496D}"/>
                  </a:ext>
                </a:extLst>
              </p:cNvPr>
              <p:cNvSpPr txBox="1"/>
              <p:nvPr/>
            </p:nvSpPr>
            <p:spPr>
              <a:xfrm>
                <a:off x="1005065" y="1412776"/>
                <a:ext cx="2808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0F4DB1"/>
                    </a:solidFill>
                    <a:latin typeface="+mn-lt"/>
                  </a:rPr>
                  <a:t>Enzimas modificadoras</a:t>
                </a:r>
              </a:p>
            </p:txBody>
          </p:sp>
          <p:sp>
            <p:nvSpPr>
              <p:cNvPr id="21" name="8 Rectángulo">
                <a:extLst>
                  <a:ext uri="{FF2B5EF4-FFF2-40B4-BE49-F238E27FC236}">
                    <a16:creationId xmlns:a16="http://schemas.microsoft.com/office/drawing/2014/main" id="{1A7326D3-D085-598F-E7DE-2AEDC3D27B8C}"/>
                  </a:ext>
                </a:extLst>
              </p:cNvPr>
              <p:cNvSpPr/>
              <p:nvPr/>
            </p:nvSpPr>
            <p:spPr>
              <a:xfrm>
                <a:off x="384026" y="1412777"/>
                <a:ext cx="4050390" cy="19070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D807782-D2FF-8397-5AA1-F35AA3E84D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"/>
            <a:stretch/>
          </p:blipFill>
          <p:spPr bwMode="auto">
            <a:xfrm>
              <a:off x="548687" y="1722468"/>
              <a:ext cx="3741530" cy="1535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0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158DB32-9B68-8921-5C85-E97EA483F4CD}"/>
              </a:ext>
            </a:extLst>
          </p:cNvPr>
          <p:cNvGrpSpPr/>
          <p:nvPr/>
        </p:nvGrpSpPr>
        <p:grpSpPr>
          <a:xfrm>
            <a:off x="364443" y="80465"/>
            <a:ext cx="8623961" cy="4419600"/>
            <a:chOff x="122599" y="249985"/>
            <a:chExt cx="8623961" cy="44196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99EE86F-DFD7-8F7E-BB7E-AB0F56F2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7800" y="249985"/>
              <a:ext cx="5239803" cy="441960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C52E56D-CAEA-475E-31B3-78CCB379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551" y="3817161"/>
              <a:ext cx="2260600" cy="723060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7737B5C-7927-84DE-A92F-25A12F4C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8425" y="2832911"/>
              <a:ext cx="2996752" cy="8382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4A6351E-9579-A710-1E39-A32BC3DE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3286" y="1791776"/>
              <a:ext cx="2686854" cy="87009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664F0A2-FA5E-AD71-7E48-A5D6477CB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2207" y="482224"/>
              <a:ext cx="2104353" cy="1140471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A5B0DB2-ECAA-CDC9-8901-6AA8D5681380}"/>
                </a:ext>
              </a:extLst>
            </p:cNvPr>
            <p:cNvSpPr txBox="1"/>
            <p:nvPr/>
          </p:nvSpPr>
          <p:spPr>
            <a:xfrm>
              <a:off x="122599" y="3802907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Penicilina</a:t>
              </a:r>
            </a:p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(1940) 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4AE1045-F2AB-933D-99CB-F1CEDDEE8510}"/>
                </a:ext>
              </a:extLst>
            </p:cNvPr>
            <p:cNvSpPr txBox="1"/>
            <p:nvPr/>
          </p:nvSpPr>
          <p:spPr>
            <a:xfrm>
              <a:off x="457200" y="2369483"/>
              <a:ext cx="2239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Cefalosporinas de 1ra G</a:t>
              </a:r>
            </a:p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(1960) 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F86A6FC-F3EE-2DFE-4078-992C04471C11}"/>
                </a:ext>
              </a:extLst>
            </p:cNvPr>
            <p:cNvSpPr txBox="1"/>
            <p:nvPr/>
          </p:nvSpPr>
          <p:spPr>
            <a:xfrm>
              <a:off x="382849" y="1434544"/>
              <a:ext cx="3784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Cefalosporina de espectro extendido</a:t>
              </a:r>
            </a:p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(1980)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E5527A9-B866-4C70-9868-7E401B3B8736}"/>
                </a:ext>
              </a:extLst>
            </p:cNvPr>
            <p:cNvSpPr txBox="1"/>
            <p:nvPr/>
          </p:nvSpPr>
          <p:spPr>
            <a:xfrm>
              <a:off x="2040993" y="442973"/>
              <a:ext cx="3784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Carbapenémicos </a:t>
              </a:r>
            </a:p>
            <a:p>
              <a:pPr algn="ctr"/>
              <a:r>
                <a:rPr lang="es-CO" sz="1600" b="1" dirty="0">
                  <a:solidFill>
                    <a:srgbClr val="002060"/>
                  </a:solidFill>
                  <a:latin typeface="+mn-lt"/>
                </a:rPr>
                <a:t>(1985) 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00FB49-E89D-A4BC-7418-1744D3712722}"/>
              </a:ext>
            </a:extLst>
          </p:cNvPr>
          <p:cNvSpPr txBox="1"/>
          <p:nvPr/>
        </p:nvSpPr>
        <p:spPr>
          <a:xfrm>
            <a:off x="155596" y="64766"/>
            <a:ext cx="2402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Evolución de las betalactamasas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02D21C-D4A3-4902-9B9F-F68207B31F36}"/>
              </a:ext>
            </a:extLst>
          </p:cNvPr>
          <p:cNvSpPr/>
          <p:nvPr/>
        </p:nvSpPr>
        <p:spPr>
          <a:xfrm>
            <a:off x="2802395" y="3557651"/>
            <a:ext cx="2836405" cy="86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13BCA93-5535-3BAC-966A-E8789DE2BDE3}"/>
              </a:ext>
            </a:extLst>
          </p:cNvPr>
          <p:cNvSpPr/>
          <p:nvPr/>
        </p:nvSpPr>
        <p:spPr>
          <a:xfrm>
            <a:off x="3980442" y="2652662"/>
            <a:ext cx="2836405" cy="86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3D2F2FC-0AF3-06E3-03C6-9911770C9AB0}"/>
              </a:ext>
            </a:extLst>
          </p:cNvPr>
          <p:cNvSpPr/>
          <p:nvPr/>
        </p:nvSpPr>
        <p:spPr>
          <a:xfrm>
            <a:off x="5457034" y="1659050"/>
            <a:ext cx="2836405" cy="869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CAFB826-494B-AF1B-5464-1CF012FF8093}"/>
              </a:ext>
            </a:extLst>
          </p:cNvPr>
          <p:cNvSpPr/>
          <p:nvPr/>
        </p:nvSpPr>
        <p:spPr>
          <a:xfrm>
            <a:off x="6884051" y="383143"/>
            <a:ext cx="2104353" cy="125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9923AC8-F535-A907-2F41-CF65118E45C6}"/>
              </a:ext>
            </a:extLst>
          </p:cNvPr>
          <p:cNvSpPr/>
          <p:nvPr/>
        </p:nvSpPr>
        <p:spPr>
          <a:xfrm>
            <a:off x="1889112" y="3473907"/>
            <a:ext cx="787450" cy="83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A43C56D-DEB1-CF8C-EADB-C326B39C9E42}"/>
              </a:ext>
            </a:extLst>
          </p:cNvPr>
          <p:cNvSpPr/>
          <p:nvPr/>
        </p:nvSpPr>
        <p:spPr>
          <a:xfrm>
            <a:off x="3036506" y="2049644"/>
            <a:ext cx="863490" cy="83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F8C4E59-F418-1415-0C36-4477E75F78B1}"/>
              </a:ext>
            </a:extLst>
          </p:cNvPr>
          <p:cNvSpPr/>
          <p:nvPr/>
        </p:nvSpPr>
        <p:spPr>
          <a:xfrm>
            <a:off x="4450540" y="1167081"/>
            <a:ext cx="863490" cy="83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0E411C0-67F3-4DC9-37E3-A0688A9047AE}"/>
              </a:ext>
            </a:extLst>
          </p:cNvPr>
          <p:cNvSpPr/>
          <p:nvPr/>
        </p:nvSpPr>
        <p:spPr>
          <a:xfrm>
            <a:off x="5902609" y="391624"/>
            <a:ext cx="863490" cy="838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46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F05AFFD-789C-3051-7E25-40BD6655E2B1}"/>
              </a:ext>
            </a:extLst>
          </p:cNvPr>
          <p:cNvGrpSpPr>
            <a:grpSpLocks/>
          </p:cNvGrpSpPr>
          <p:nvPr/>
        </p:nvGrpSpPr>
        <p:grpSpPr bwMode="auto">
          <a:xfrm>
            <a:off x="91755" y="1836193"/>
            <a:ext cx="3610456" cy="1808357"/>
            <a:chOff x="5741810" y="1851688"/>
            <a:chExt cx="5927806" cy="3487298"/>
          </a:xfrm>
        </p:grpSpPr>
        <p:sp>
          <p:nvSpPr>
            <p:cNvPr id="3" name="3 Rectángulo">
              <a:extLst>
                <a:ext uri="{FF2B5EF4-FFF2-40B4-BE49-F238E27FC236}">
                  <a16:creationId xmlns:a16="http://schemas.microsoft.com/office/drawing/2014/main" id="{382EE0F5-0BA6-8155-DA4E-92AB639E6AC8}"/>
                </a:ext>
              </a:extLst>
            </p:cNvPr>
            <p:cNvSpPr/>
            <p:nvPr/>
          </p:nvSpPr>
          <p:spPr>
            <a:xfrm>
              <a:off x="8422365" y="3106232"/>
              <a:ext cx="452731" cy="7407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  </a:t>
              </a:r>
            </a:p>
          </p:txBody>
        </p:sp>
        <p:pic>
          <p:nvPicPr>
            <p:cNvPr id="4" name="Imagen 10">
              <a:extLst>
                <a:ext uri="{FF2B5EF4-FFF2-40B4-BE49-F238E27FC236}">
                  <a16:creationId xmlns:a16="http://schemas.microsoft.com/office/drawing/2014/main" id="{0F72B6ED-DA38-3057-A196-387221221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810" y="1851688"/>
              <a:ext cx="5927806" cy="348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CCE7769-B077-607A-1FA6-55E48D383E6E}"/>
                </a:ext>
              </a:extLst>
            </p:cNvPr>
            <p:cNvSpPr/>
            <p:nvPr/>
          </p:nvSpPr>
          <p:spPr>
            <a:xfrm rot="19029363">
              <a:off x="6168641" y="2662053"/>
              <a:ext cx="1344644" cy="466289"/>
            </a:xfrm>
            <a:prstGeom prst="rect">
              <a:avLst/>
            </a:prstGeom>
            <a:noFill/>
          </p:spPr>
          <p:txBody>
            <a:bodyPr wrap="none">
              <a:prstTxWarp prst="textStop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KPC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94FEE8D-71D4-7387-67FF-0530048637A0}"/>
                </a:ext>
              </a:extLst>
            </p:cNvPr>
            <p:cNvSpPr/>
            <p:nvPr/>
          </p:nvSpPr>
          <p:spPr>
            <a:xfrm rot="19029363">
              <a:off x="7627550" y="3666291"/>
              <a:ext cx="1430728" cy="466292"/>
            </a:xfrm>
            <a:prstGeom prst="rect">
              <a:avLst/>
            </a:prstGeom>
            <a:noFill/>
          </p:spPr>
          <p:txBody>
            <a:bodyPr wrap="none">
              <a:prstTxWarp prst="textStop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22225">
                    <a:solidFill>
                      <a:srgbClr val="0000FF"/>
                    </a:solidFill>
                    <a:prstDash val="solid"/>
                  </a:ln>
                  <a:solidFill>
                    <a:srgbClr val="B9DCFF"/>
                  </a:solidFill>
                </a:rPr>
                <a:t>NDM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3A12833-B929-D7BC-E8D1-EA913AA9A5D4}"/>
                </a:ext>
              </a:extLst>
            </p:cNvPr>
            <p:cNvSpPr/>
            <p:nvPr/>
          </p:nvSpPr>
          <p:spPr>
            <a:xfrm rot="19029363">
              <a:off x="9225377" y="3136754"/>
              <a:ext cx="1344644" cy="466289"/>
            </a:xfrm>
            <a:prstGeom prst="rect">
              <a:avLst/>
            </a:prstGeom>
            <a:noFill/>
          </p:spPr>
          <p:txBody>
            <a:bodyPr wrap="none">
              <a:prstTxWarp prst="textStop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22225">
                    <a:solidFill>
                      <a:srgbClr val="FF0066"/>
                    </a:solidFill>
                    <a:prstDash val="solid"/>
                  </a:ln>
                  <a:solidFill>
                    <a:srgbClr val="FFBDD8"/>
                  </a:solidFill>
                </a:rPr>
                <a:t>VIM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33C2CEF-7205-B0B8-5756-4951BDDB6622}"/>
                </a:ext>
              </a:extLst>
            </p:cNvPr>
            <p:cNvSpPr/>
            <p:nvPr/>
          </p:nvSpPr>
          <p:spPr>
            <a:xfrm rot="19029363">
              <a:off x="9509889" y="4130818"/>
              <a:ext cx="1344644" cy="466289"/>
            </a:xfrm>
            <a:prstGeom prst="rect">
              <a:avLst/>
            </a:prstGeom>
            <a:noFill/>
          </p:spPr>
          <p:txBody>
            <a:bodyPr wrap="none">
              <a:prstTxWarp prst="textStop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22225">
                    <a:solidFill>
                      <a:srgbClr val="008000"/>
                    </a:solidFill>
                    <a:prstDash val="solid"/>
                  </a:ln>
                  <a:solidFill>
                    <a:srgbClr val="C1FFC1"/>
                  </a:solidFill>
                </a:rPr>
                <a:t>IMP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98B99BBA-687C-3BD8-17F2-C3F492538B84}"/>
                </a:ext>
              </a:extLst>
            </p:cNvPr>
            <p:cNvSpPr/>
            <p:nvPr/>
          </p:nvSpPr>
          <p:spPr>
            <a:xfrm rot="19029363">
              <a:off x="6889065" y="3091922"/>
              <a:ext cx="1650575" cy="466289"/>
            </a:xfrm>
            <a:prstGeom prst="rect">
              <a:avLst/>
            </a:prstGeom>
            <a:noFill/>
          </p:spPr>
          <p:txBody>
            <a:bodyPr wrap="none">
              <a:prstTxWarp prst="textStop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s-ES" sz="5400" b="1" dirty="0">
                  <a:ln w="22225">
                    <a:solidFill>
                      <a:schemeClr val="accent4">
                        <a:lumMod val="7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</a:rPr>
                <a:t>OXA-48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D2201A7-0C0B-2062-CE75-F787CFCBF2E5}"/>
              </a:ext>
            </a:extLst>
          </p:cNvPr>
          <p:cNvGrpSpPr/>
          <p:nvPr/>
        </p:nvGrpSpPr>
        <p:grpSpPr>
          <a:xfrm>
            <a:off x="3874417" y="1469305"/>
            <a:ext cx="5026592" cy="2464207"/>
            <a:chOff x="86266" y="3630319"/>
            <a:chExt cx="5898257" cy="2464455"/>
          </a:xfrm>
        </p:grpSpPr>
        <p:pic>
          <p:nvPicPr>
            <p:cNvPr id="11" name="Imagen 16">
              <a:extLst>
                <a:ext uri="{FF2B5EF4-FFF2-40B4-BE49-F238E27FC236}">
                  <a16:creationId xmlns:a16="http://schemas.microsoft.com/office/drawing/2014/main" id="{372077D5-E31D-E528-EF9D-763F7AB35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17" y="3703547"/>
              <a:ext cx="5260797" cy="1821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550A8F2C-8CE6-C5DB-6CDB-922DFC7D4DA1}"/>
                </a:ext>
              </a:extLst>
            </p:cNvPr>
            <p:cNvSpPr/>
            <p:nvPr/>
          </p:nvSpPr>
          <p:spPr>
            <a:xfrm>
              <a:off x="86266" y="3630319"/>
              <a:ext cx="5898257" cy="2464455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7B6596B-6C6D-C332-9638-0F473C39F671}"/>
                </a:ext>
              </a:extLst>
            </p:cNvPr>
            <p:cNvSpPr txBox="1"/>
            <p:nvPr/>
          </p:nvSpPr>
          <p:spPr>
            <a:xfrm>
              <a:off x="490403" y="5640789"/>
              <a:ext cx="5279156" cy="338588"/>
            </a:xfrm>
            <a:prstGeom prst="rect">
              <a:avLst/>
            </a:prstGeom>
            <a:solidFill>
              <a:srgbClr val="BEFAF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FF5949"/>
                  </a:solidFill>
                  <a:latin typeface="+mn-lt"/>
                </a:rPr>
                <a:t>Clon de alto riesgo “High </a:t>
              </a:r>
              <a:r>
                <a:rPr lang="es-CO" sz="1600" b="1" dirty="0" err="1">
                  <a:solidFill>
                    <a:srgbClr val="FF5949"/>
                  </a:solidFill>
                  <a:latin typeface="+mn-lt"/>
                </a:rPr>
                <a:t>risk</a:t>
              </a:r>
              <a:r>
                <a:rPr lang="es-CO" sz="1600" b="1" dirty="0">
                  <a:solidFill>
                    <a:srgbClr val="FF5949"/>
                  </a:solidFill>
                  <a:latin typeface="+mn-lt"/>
                </a:rPr>
                <a:t> clone” RAM</a:t>
              </a:r>
            </a:p>
          </p:txBody>
        </p:sp>
      </p:grpSp>
      <p:sp>
        <p:nvSpPr>
          <p:cNvPr id="26" name="Título 1">
            <a:extLst>
              <a:ext uri="{FF2B5EF4-FFF2-40B4-BE49-F238E27FC236}">
                <a16:creationId xmlns:a16="http://schemas.microsoft.com/office/drawing/2014/main" id="{C2095B7A-2ADB-6A6F-2C90-F7571E79FED5}"/>
              </a:ext>
            </a:extLst>
          </p:cNvPr>
          <p:cNvSpPr txBox="1">
            <a:spLocks noChangeArrowheads="1"/>
          </p:cNvSpPr>
          <p:nvPr/>
        </p:nvSpPr>
        <p:spPr>
          <a:xfrm>
            <a:off x="76881" y="594468"/>
            <a:ext cx="8693150" cy="7286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defTabSz="685800" rtl="0"/>
            <a:r>
              <a:rPr lang="es-CO" alt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Resistencia a carbapenémicos mediada por carbapenemasas</a:t>
            </a:r>
          </a:p>
        </p:txBody>
      </p:sp>
    </p:spTree>
    <p:extLst>
      <p:ext uri="{BB962C8B-B14F-4D97-AF65-F5344CB8AC3E}">
        <p14:creationId xmlns:p14="http://schemas.microsoft.com/office/powerpoint/2010/main" val="28968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BD7FA22E-BB02-5A9C-421B-C5CD598E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050925"/>
            <a:ext cx="7391400" cy="3597102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BD731948-89D0-2119-FD3F-C838191AE99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529084"/>
            <a:ext cx="8693150" cy="7286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alt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Primera detección de carbapenemasas </a:t>
            </a:r>
          </a:p>
        </p:txBody>
      </p:sp>
    </p:spTree>
    <p:extLst>
      <p:ext uri="{BB962C8B-B14F-4D97-AF65-F5344CB8AC3E}">
        <p14:creationId xmlns:p14="http://schemas.microsoft.com/office/powerpoint/2010/main" val="296976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350D2D5-1607-D528-5A5F-9718CDC3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47" y="707886"/>
            <a:ext cx="7236106" cy="4031543"/>
          </a:xfrm>
          <a:prstGeom prst="rect">
            <a:avLst/>
          </a:prstGeom>
        </p:spPr>
      </p:pic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A3CE5027-A586-895F-E45F-234AD493239E}"/>
              </a:ext>
            </a:extLst>
          </p:cNvPr>
          <p:cNvSpPr/>
          <p:nvPr/>
        </p:nvSpPr>
        <p:spPr>
          <a:xfrm>
            <a:off x="5257800" y="1275858"/>
            <a:ext cx="1435896" cy="3463571"/>
          </a:xfrm>
          <a:prstGeom prst="roundRect">
            <a:avLst/>
          </a:prstGeom>
          <a:noFill/>
          <a:ln w="31750">
            <a:solidFill>
              <a:srgbClr val="FF4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E4D1BE-7D0E-CCB9-E2B6-F7B0A038B774}"/>
              </a:ext>
            </a:extLst>
          </p:cNvPr>
          <p:cNvSpPr txBox="1"/>
          <p:nvPr/>
        </p:nvSpPr>
        <p:spPr>
          <a:xfrm>
            <a:off x="5105400" y="0"/>
            <a:ext cx="388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Vigilancia de Resistencia antimicrobiana en el INS  </a:t>
            </a:r>
            <a:endParaRPr lang="es-CO" sz="2000" b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5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A2F54D20-8F7A-9B9E-5656-59985E2C181D}"/>
              </a:ext>
            </a:extLst>
          </p:cNvPr>
          <p:cNvSpPr txBox="1">
            <a:spLocks/>
          </p:cNvSpPr>
          <p:nvPr/>
        </p:nvSpPr>
        <p:spPr>
          <a:xfrm>
            <a:off x="-381000" y="212725"/>
            <a:ext cx="111939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endParaRPr lang="es-CO" sz="2000" dirty="0"/>
          </a:p>
          <a:p>
            <a:pPr marL="457200" indent="-457200" algn="just">
              <a:buClr>
                <a:srgbClr val="71B7AB"/>
              </a:buClr>
              <a:buFont typeface="+mj-lt"/>
              <a:buAutoNum type="arabicPeriod"/>
            </a:pPr>
            <a:endParaRPr lang="es-ES" sz="2800" dirty="0"/>
          </a:p>
          <a:p>
            <a:pPr algn="just">
              <a:buClr>
                <a:srgbClr val="71B7AB"/>
              </a:buClr>
            </a:pPr>
            <a:endParaRPr lang="es-CO" sz="2800" dirty="0"/>
          </a:p>
          <a:p>
            <a:pPr marL="457200" indent="-457200" algn="just">
              <a:buClr>
                <a:srgbClr val="71B7AB"/>
              </a:buClr>
              <a:buFont typeface="+mj-lt"/>
              <a:buAutoNum type="arabicPeriod"/>
            </a:pPr>
            <a:endParaRPr lang="es-CO" sz="2800" dirty="0"/>
          </a:p>
          <a:p>
            <a:pPr marL="457200" indent="-457200" algn="just">
              <a:buClr>
                <a:srgbClr val="C00000"/>
              </a:buClr>
              <a:buFont typeface="+mj-lt"/>
              <a:buAutoNum type="arabicPeriod"/>
            </a:pPr>
            <a:endParaRPr lang="es-CO" sz="2000" dirty="0"/>
          </a:p>
          <a:p>
            <a:pPr algn="just">
              <a:buClr>
                <a:srgbClr val="C00000"/>
              </a:buClr>
            </a:pPr>
            <a:endParaRPr lang="es-CO" sz="2000" dirty="0"/>
          </a:p>
          <a:p>
            <a:pPr algn="just">
              <a:buClr>
                <a:srgbClr val="C00000"/>
              </a:buClr>
            </a:pPr>
            <a:endParaRPr lang="es-CO" sz="2000" dirty="0"/>
          </a:p>
          <a:p>
            <a:pPr algn="just">
              <a:buClr>
                <a:srgbClr val="C00000"/>
              </a:buClr>
            </a:pPr>
            <a:endParaRPr lang="es-CO" dirty="0"/>
          </a:p>
          <a:p>
            <a:pPr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algn="just">
              <a:buFont typeface="Wingdings" panose="05000000000000000000" pitchFamily="2" charset="2"/>
              <a:buChar char="§"/>
            </a:pPr>
            <a:endParaRPr lang="es-CO" dirty="0"/>
          </a:p>
          <a:p>
            <a:pPr algn="just">
              <a:buFont typeface="Wingdings" panose="05000000000000000000" pitchFamily="2" charset="2"/>
              <a:buChar char="§"/>
            </a:pPr>
            <a:endParaRPr lang="es-CO" dirty="0"/>
          </a:p>
        </p:txBody>
      </p:sp>
      <p:grpSp>
        <p:nvGrpSpPr>
          <p:cNvPr id="26" name="7 Grupo">
            <a:extLst>
              <a:ext uri="{FF2B5EF4-FFF2-40B4-BE49-F238E27FC236}">
                <a16:creationId xmlns:a16="http://schemas.microsoft.com/office/drawing/2014/main" id="{2AEF0E7F-3C78-2E53-AB62-63DBA7216D6C}"/>
              </a:ext>
            </a:extLst>
          </p:cNvPr>
          <p:cNvGrpSpPr/>
          <p:nvPr/>
        </p:nvGrpSpPr>
        <p:grpSpPr>
          <a:xfrm>
            <a:off x="203945" y="1204582"/>
            <a:ext cx="1435635" cy="2958797"/>
            <a:chOff x="3261068" y="2185553"/>
            <a:chExt cx="1435635" cy="2958797"/>
          </a:xfrm>
        </p:grpSpPr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97C234AB-57DB-3D49-35E5-0F2DAB434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068" y="2185553"/>
              <a:ext cx="1435635" cy="158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AC86D03D-E494-A101-7E5E-731AA75A0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346" y="4101014"/>
              <a:ext cx="1208402" cy="1043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7">
            <a:extLst>
              <a:ext uri="{FF2B5EF4-FFF2-40B4-BE49-F238E27FC236}">
                <a16:creationId xmlns:a16="http://schemas.microsoft.com/office/drawing/2014/main" id="{53D2B09A-ECE9-B639-8AF1-2FF0C334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10" y="2593978"/>
            <a:ext cx="836368" cy="83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0ADA89BF-CD95-BE7E-13A6-45E05AD5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311" y="1673683"/>
            <a:ext cx="998554" cy="62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21 CuadroTexto">
            <a:extLst>
              <a:ext uri="{FF2B5EF4-FFF2-40B4-BE49-F238E27FC236}">
                <a16:creationId xmlns:a16="http://schemas.microsoft.com/office/drawing/2014/main" id="{CD2E8FD9-F23D-049F-92E2-FE5227284E68}"/>
              </a:ext>
            </a:extLst>
          </p:cNvPr>
          <p:cNvSpPr txBox="1"/>
          <p:nvPr/>
        </p:nvSpPr>
        <p:spPr>
          <a:xfrm>
            <a:off x="1517849" y="3733949"/>
            <a:ext cx="196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u="sng" dirty="0">
                <a:solidFill>
                  <a:srgbClr val="0000FF"/>
                </a:solidFill>
                <a:latin typeface="+mn-lt"/>
              </a:rPr>
              <a:t>Confirmación de identificación </a:t>
            </a:r>
          </a:p>
          <a:p>
            <a:pPr algn="ctr"/>
            <a:r>
              <a:rPr lang="es-CO" sz="1600" b="1" u="sng" dirty="0">
                <a:solidFill>
                  <a:srgbClr val="0000FF"/>
                </a:solidFill>
                <a:latin typeface="+mn-lt"/>
              </a:rPr>
              <a:t>y serotipos* </a:t>
            </a:r>
          </a:p>
        </p:txBody>
      </p:sp>
      <p:sp>
        <p:nvSpPr>
          <p:cNvPr id="32" name="35 CuadroTexto">
            <a:extLst>
              <a:ext uri="{FF2B5EF4-FFF2-40B4-BE49-F238E27FC236}">
                <a16:creationId xmlns:a16="http://schemas.microsoft.com/office/drawing/2014/main" id="{7F2FBC66-804C-0325-66F2-0252739B65E9}"/>
              </a:ext>
            </a:extLst>
          </p:cNvPr>
          <p:cNvSpPr txBox="1"/>
          <p:nvPr/>
        </p:nvSpPr>
        <p:spPr>
          <a:xfrm>
            <a:off x="3484528" y="3733950"/>
            <a:ext cx="248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u="sng" dirty="0">
                <a:solidFill>
                  <a:srgbClr val="0000FF"/>
                </a:solidFill>
                <a:latin typeface="+mn-lt"/>
              </a:rPr>
              <a:t>Evaluación de</a:t>
            </a:r>
          </a:p>
          <a:p>
            <a:pPr algn="ctr"/>
            <a:r>
              <a:rPr lang="es-CO" sz="1600" b="1" u="sng" dirty="0">
                <a:solidFill>
                  <a:srgbClr val="0000FF"/>
                </a:solidFill>
                <a:latin typeface="+mn-lt"/>
              </a:rPr>
              <a:t> susceptibilidad antimicrobiana 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CA5AF3AE-3CD1-9FCE-7951-5A478EE4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96" y="974725"/>
            <a:ext cx="698435" cy="75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7C01B36B-D45B-A664-7B28-74EB269A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91" y="1778107"/>
            <a:ext cx="848046" cy="17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9">
            <a:extLst>
              <a:ext uri="{FF2B5EF4-FFF2-40B4-BE49-F238E27FC236}">
                <a16:creationId xmlns:a16="http://schemas.microsoft.com/office/drawing/2014/main" id="{4F0035F3-EAF1-5F08-E450-58F98DC3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/>
          <a:stretch>
            <a:fillRect/>
          </a:stretch>
        </p:blipFill>
        <p:spPr bwMode="auto">
          <a:xfrm>
            <a:off x="4780399" y="2511628"/>
            <a:ext cx="1008917" cy="91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1ABC10AC-AAB4-E1C7-41DA-E9C99AC53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58" y="1673683"/>
            <a:ext cx="1109658" cy="62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18ABA716-10F9-4A06-1DC0-1F657137EE7D}"/>
              </a:ext>
            </a:extLst>
          </p:cNvPr>
          <p:cNvGrpSpPr/>
          <p:nvPr/>
        </p:nvGrpSpPr>
        <p:grpSpPr>
          <a:xfrm>
            <a:off x="6573895" y="1390979"/>
            <a:ext cx="2058890" cy="2042920"/>
            <a:chOff x="8211457" y="1964379"/>
            <a:chExt cx="2058890" cy="2042920"/>
          </a:xfrm>
        </p:grpSpPr>
        <p:pic>
          <p:nvPicPr>
            <p:cNvPr id="38" name="Picture 10">
              <a:extLst>
                <a:ext uri="{FF2B5EF4-FFF2-40B4-BE49-F238E27FC236}">
                  <a16:creationId xmlns:a16="http://schemas.microsoft.com/office/drawing/2014/main" id="{73CF453D-279C-0B2E-4EB7-CA35B2930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6" y="2024019"/>
              <a:ext cx="834022" cy="998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91592187-D738-ECF6-2168-37E4F6F1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1332" y="1964379"/>
              <a:ext cx="834022" cy="1019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3F93D170-387C-5590-E0C7-200E80306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457" y="3078863"/>
              <a:ext cx="1032582" cy="928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420E9C56-7276-E934-9F50-AE0D9E9FA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444" y="3257381"/>
              <a:ext cx="964903" cy="64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21 CuadroTexto">
            <a:extLst>
              <a:ext uri="{FF2B5EF4-FFF2-40B4-BE49-F238E27FC236}">
                <a16:creationId xmlns:a16="http://schemas.microsoft.com/office/drawing/2014/main" id="{C03E6FE6-40DF-BBEA-45F8-DAC815516947}"/>
              </a:ext>
            </a:extLst>
          </p:cNvPr>
          <p:cNvSpPr txBox="1"/>
          <p:nvPr/>
        </p:nvSpPr>
        <p:spPr>
          <a:xfrm>
            <a:off x="6426581" y="3693291"/>
            <a:ext cx="248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u="sng" dirty="0">
                <a:solidFill>
                  <a:srgbClr val="0000FF"/>
                </a:solidFill>
                <a:latin typeface="+mn-lt"/>
              </a:rPr>
              <a:t>Confirmación de genes de resistencia  y caracterización genética 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8E59DD33-DF9C-CB95-C944-C339B72D638F}"/>
              </a:ext>
            </a:extLst>
          </p:cNvPr>
          <p:cNvCxnSpPr/>
          <p:nvPr/>
        </p:nvCxnSpPr>
        <p:spPr>
          <a:xfrm>
            <a:off x="3134527" y="2669682"/>
            <a:ext cx="50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6A994AB-9A89-6D09-6084-8821145C69C9}"/>
              </a:ext>
            </a:extLst>
          </p:cNvPr>
          <p:cNvCxnSpPr/>
          <p:nvPr/>
        </p:nvCxnSpPr>
        <p:spPr>
          <a:xfrm>
            <a:off x="5977124" y="2648500"/>
            <a:ext cx="50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100362 CuadroTexto">
            <a:extLst>
              <a:ext uri="{FF2B5EF4-FFF2-40B4-BE49-F238E27FC236}">
                <a16:creationId xmlns:a16="http://schemas.microsoft.com/office/drawing/2014/main" id="{92893C54-769E-AB39-A6E5-3E1110EA2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2138" y="1419104"/>
            <a:ext cx="75186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KPC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NDM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OXA-48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GES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VIM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050" b="1" dirty="0">
                <a:latin typeface="Calibri" panose="020F0502020204030204" pitchFamily="34" charset="0"/>
              </a:rPr>
              <a:t>IMP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3BE3464-9FAE-2ADF-D368-D1D00CAFC9B5}"/>
              </a:ext>
            </a:extLst>
          </p:cNvPr>
          <p:cNvSpPr txBox="1"/>
          <p:nvPr/>
        </p:nvSpPr>
        <p:spPr>
          <a:xfrm>
            <a:off x="972435" y="607802"/>
            <a:ext cx="6988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Flujo de trabajo Laboratorio</a:t>
            </a:r>
            <a:endParaRPr lang="es-CO" sz="2000" b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6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2" grpId="0"/>
      <p:bldP spid="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5BBE95F-D81E-C8C9-4575-31580785E183}"/>
              </a:ext>
            </a:extLst>
          </p:cNvPr>
          <p:cNvSpPr/>
          <p:nvPr/>
        </p:nvSpPr>
        <p:spPr>
          <a:xfrm>
            <a:off x="190500" y="1685260"/>
            <a:ext cx="8763000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660"/>
              </a:lnSpc>
            </a:pPr>
            <a:r>
              <a:rPr lang="es-CO" sz="3200" b="1" dirty="0">
                <a:solidFill>
                  <a:srgbClr val="84F5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Vigilancia por Laboratorio de </a:t>
            </a:r>
          </a:p>
          <a:p>
            <a:pPr algn="ctr">
              <a:lnSpc>
                <a:spcPts val="2660"/>
              </a:lnSpc>
            </a:pPr>
            <a:r>
              <a:rPr lang="es-CO" sz="3200" b="1" i="1" dirty="0" err="1">
                <a:solidFill>
                  <a:srgbClr val="84F5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Klebsiella</a:t>
            </a:r>
            <a:r>
              <a:rPr lang="es-CO" sz="3200" b="1" i="1" dirty="0">
                <a:solidFill>
                  <a:srgbClr val="84F5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s-CO" sz="3200" b="1" i="1" dirty="0" err="1">
                <a:solidFill>
                  <a:srgbClr val="84F5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pneumoniae</a:t>
            </a:r>
            <a:endParaRPr lang="es-CO" sz="3200" b="1" i="1" dirty="0">
              <a:solidFill>
                <a:srgbClr val="84F5E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algn="ctr">
              <a:lnSpc>
                <a:spcPts val="2660"/>
              </a:lnSpc>
            </a:pPr>
            <a:endParaRPr lang="es-ES" sz="2400" b="1" dirty="0">
              <a:solidFill>
                <a:srgbClr val="84F5E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algn="ctr">
              <a:lnSpc>
                <a:spcPts val="2660"/>
              </a:lnSpc>
            </a:pPr>
            <a:r>
              <a:rPr lang="es-E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Sandra Yamile Saavedra Rojas</a:t>
            </a:r>
          </a:p>
          <a:p>
            <a:pPr algn="ctr">
              <a:lnSpc>
                <a:spcPts val="2660"/>
              </a:lnSpc>
            </a:pPr>
            <a:r>
              <a:rPr lang="es-E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Grupo Microbiología – DRSP – Instituto Nacional de Salud</a:t>
            </a:r>
            <a:endParaRPr lang="es-CO" sz="24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E8A73CB-752D-AF17-FC80-6A458554DD0F}"/>
              </a:ext>
            </a:extLst>
          </p:cNvPr>
          <p:cNvGrpSpPr/>
          <p:nvPr/>
        </p:nvGrpSpPr>
        <p:grpSpPr>
          <a:xfrm>
            <a:off x="0" y="4403725"/>
            <a:ext cx="9144000" cy="340734"/>
            <a:chOff x="0" y="3751369"/>
            <a:chExt cx="9144000" cy="34073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A5358F2-20BB-14D6-E60C-07A729449D77}"/>
                </a:ext>
              </a:extLst>
            </p:cNvPr>
            <p:cNvSpPr txBox="1"/>
            <p:nvPr/>
          </p:nvSpPr>
          <p:spPr>
            <a:xfrm>
              <a:off x="0" y="3751369"/>
              <a:ext cx="9144000" cy="340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200" dirty="0">
                  <a:solidFill>
                    <a:srgbClr val="B8FFFE"/>
                  </a:solidFill>
                  <a:latin typeface="Calibri" panose="020F0502020204030204" pitchFamily="34" charset="0"/>
                </a:rPr>
                <a:t>Bogotá D.C., </a:t>
              </a:r>
              <a:r>
                <a:rPr lang="es-CO" sz="1200" b="0" i="0" dirty="0">
                  <a:solidFill>
                    <a:srgbClr val="B8FFFE"/>
                  </a:solidFill>
                  <a:latin typeface="Calibri" panose="020F0502020204030204" pitchFamily="34" charset="0"/>
                </a:rPr>
                <a:t> /  23 de </a:t>
              </a:r>
              <a:r>
                <a:rPr lang="es-CO" sz="1200" dirty="0">
                  <a:solidFill>
                    <a:srgbClr val="B8FFFE"/>
                  </a:solidFill>
                  <a:latin typeface="Calibri" panose="020F0502020204030204" pitchFamily="34" charset="0"/>
                </a:rPr>
                <a:t> septiembre </a:t>
              </a:r>
              <a:r>
                <a:rPr lang="es-CO" sz="1200" b="0" i="0" dirty="0">
                  <a:solidFill>
                    <a:srgbClr val="B8FFFE"/>
                  </a:solidFill>
                  <a:latin typeface="Calibri" panose="020F0502020204030204" pitchFamily="34" charset="0"/>
                </a:rPr>
                <a:t> de 2024</a:t>
              </a: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790963F-AD0D-991B-70C6-0DEAE312F593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3785167"/>
              <a:ext cx="3276600" cy="0"/>
            </a:xfrm>
            <a:prstGeom prst="line">
              <a:avLst/>
            </a:prstGeom>
            <a:ln>
              <a:solidFill>
                <a:srgbClr val="B8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56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F63E54-A7D7-8A13-3D7D-08583DEB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333"/>
            <a:ext cx="9143999" cy="371499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55CE4AF-20AF-39EE-4EF9-F66313A3B376}"/>
              </a:ext>
            </a:extLst>
          </p:cNvPr>
          <p:cNvSpPr txBox="1">
            <a:spLocks noChangeArrowheads="1"/>
          </p:cNvSpPr>
          <p:nvPr/>
        </p:nvSpPr>
        <p:spPr>
          <a:xfrm>
            <a:off x="225425" y="517525"/>
            <a:ext cx="8693150" cy="7286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alt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Resultados de la vigilancia de carbapenemasas 2012 a 2023 </a:t>
            </a:r>
          </a:p>
        </p:txBody>
      </p:sp>
    </p:spTree>
    <p:extLst>
      <p:ext uri="{BB962C8B-B14F-4D97-AF65-F5344CB8AC3E}">
        <p14:creationId xmlns:p14="http://schemas.microsoft.com/office/powerpoint/2010/main" val="236953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DD65FC-67DE-B32E-AAC7-3E938942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" y="767340"/>
            <a:ext cx="8866458" cy="36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7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9C96DC-ADD0-E5F3-2B5E-03622B32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5" y="1203139"/>
            <a:ext cx="7907549" cy="370064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3DC4348-02A9-DBBE-F67A-2285DD47C02C}"/>
              </a:ext>
            </a:extLst>
          </p:cNvPr>
          <p:cNvSpPr txBox="1">
            <a:spLocks noChangeArrowheads="1"/>
          </p:cNvSpPr>
          <p:nvPr/>
        </p:nvSpPr>
        <p:spPr>
          <a:xfrm>
            <a:off x="415161" y="593725"/>
            <a:ext cx="8693150" cy="7286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altLang="es-CO" sz="22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Distribución geográfica de carbapenemasas 2012 a 2023 </a:t>
            </a:r>
          </a:p>
        </p:txBody>
      </p:sp>
    </p:spTree>
    <p:extLst>
      <p:ext uri="{BB962C8B-B14F-4D97-AF65-F5344CB8AC3E}">
        <p14:creationId xmlns:p14="http://schemas.microsoft.com/office/powerpoint/2010/main" val="223697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FAC434-8B43-33F2-CE2E-A4FFD8F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132"/>
            <a:ext cx="8904961" cy="37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3DC4348-02A9-DBBE-F67A-2285DD47C02C}"/>
              </a:ext>
            </a:extLst>
          </p:cNvPr>
          <p:cNvSpPr txBox="1">
            <a:spLocks noChangeArrowheads="1"/>
          </p:cNvSpPr>
          <p:nvPr/>
        </p:nvSpPr>
        <p:spPr>
          <a:xfrm>
            <a:off x="23150" y="627063"/>
            <a:ext cx="9113134" cy="7286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alt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Distribución geográfica de co-producción de carbapenemasas 2012 a 2023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0D0189-49A3-8726-7980-50E45A2A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0" y="1127125"/>
            <a:ext cx="8859694" cy="36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94EB4A-0B6F-B14A-2828-FD1A947F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98525"/>
            <a:ext cx="6096000" cy="23258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F42C7A-5D5E-E2FB-1608-95B628B0EBBB}"/>
              </a:ext>
            </a:extLst>
          </p:cNvPr>
          <p:cNvSpPr txBox="1"/>
          <p:nvPr/>
        </p:nvSpPr>
        <p:spPr>
          <a:xfrm>
            <a:off x="228600" y="4632325"/>
            <a:ext cx="557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400" u="sng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Saavedra SY et al.  2021 CID.</a:t>
            </a:r>
            <a:r>
              <a:rPr lang="es-CO" sz="1400" u="sng" dirty="0">
                <a:solidFill>
                  <a:schemeClr val="tx1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s-CO" sz="1400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</a:t>
            </a:r>
            <a:r>
              <a:rPr lang="es-CO" sz="1400" b="0" i="0" u="none" strike="noStrike" dirty="0">
                <a:solidFill>
                  <a:srgbClr val="0000FF"/>
                </a:solidFill>
                <a:effectLst/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10.1093/cid/ciab777</a:t>
            </a:r>
            <a:endParaRPr lang="es-CO" sz="1400" b="0" i="0" u="none" strike="noStrike" dirty="0">
              <a:solidFill>
                <a:srgbClr val="212121"/>
              </a:solidFill>
              <a:effectLst/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221078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25287F-D473-ED20-F176-C624BF76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525"/>
            <a:ext cx="8153400" cy="454552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135C55-2382-1BEA-ED51-CCFF4A48EF31}"/>
              </a:ext>
            </a:extLst>
          </p:cNvPr>
          <p:cNvSpPr/>
          <p:nvPr/>
        </p:nvSpPr>
        <p:spPr>
          <a:xfrm>
            <a:off x="6096000" y="288925"/>
            <a:ext cx="1752600" cy="3810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2D5DDB6-9D87-377A-9A58-BE33E83129F5}"/>
              </a:ext>
            </a:extLst>
          </p:cNvPr>
          <p:cNvSpPr/>
          <p:nvPr/>
        </p:nvSpPr>
        <p:spPr>
          <a:xfrm>
            <a:off x="4419600" y="33846"/>
            <a:ext cx="44958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6A5126-78ED-3735-FDDC-823E0DB61376}"/>
              </a:ext>
            </a:extLst>
          </p:cNvPr>
          <p:cNvSpPr txBox="1"/>
          <p:nvPr/>
        </p:nvSpPr>
        <p:spPr>
          <a:xfrm>
            <a:off x="228600" y="4632325"/>
            <a:ext cx="557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400" u="sng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Saavedra SY et al.  2021 CID.</a:t>
            </a:r>
            <a:r>
              <a:rPr lang="es-CO" sz="1400" u="sng" dirty="0">
                <a:solidFill>
                  <a:schemeClr val="tx1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s-CO" sz="1400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</a:t>
            </a:r>
            <a:r>
              <a:rPr lang="es-CO" sz="1400" b="0" i="0" u="none" strike="noStrike" dirty="0">
                <a:solidFill>
                  <a:srgbClr val="0000FF"/>
                </a:solidFill>
                <a:effectLst/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10.1093/cid/ciab777</a:t>
            </a:r>
            <a:endParaRPr lang="es-CO" sz="1400" b="0" i="0" u="none" strike="noStrike" dirty="0">
              <a:solidFill>
                <a:srgbClr val="212121"/>
              </a:solidFill>
              <a:effectLst/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3879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E8351C5-1287-D74F-0035-BD60BEE60F6B}"/>
              </a:ext>
            </a:extLst>
          </p:cNvPr>
          <p:cNvSpPr txBox="1"/>
          <p:nvPr/>
        </p:nvSpPr>
        <p:spPr>
          <a:xfrm>
            <a:off x="457200" y="1588628"/>
            <a:ext cx="3390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Clones de alto riesgo globales asociados a con </a:t>
            </a:r>
            <a:r>
              <a:rPr lang="es-CO" sz="24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hipervirulencia</a:t>
            </a:r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en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Klebsiella</a:t>
            </a:r>
            <a:r>
              <a:rPr lang="es-CO" sz="24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pneumoniae</a:t>
            </a:r>
            <a:endParaRPr lang="es-CO" sz="2400" b="1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A8F26478-2B87-BE88-0DC6-0C6EED3C0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007089"/>
              </p:ext>
            </p:extLst>
          </p:nvPr>
        </p:nvGraphicFramePr>
        <p:xfrm>
          <a:off x="4518467" y="464283"/>
          <a:ext cx="4495800" cy="381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lipse 1">
            <a:extLst>
              <a:ext uri="{FF2B5EF4-FFF2-40B4-BE49-F238E27FC236}">
                <a16:creationId xmlns:a16="http://schemas.microsoft.com/office/drawing/2014/main" id="{7A6F6404-35FE-CF4F-502B-1B193A70CF43}"/>
              </a:ext>
            </a:extLst>
          </p:cNvPr>
          <p:cNvSpPr/>
          <p:nvPr/>
        </p:nvSpPr>
        <p:spPr>
          <a:xfrm>
            <a:off x="5084180" y="44569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2ABE5A-2541-28C0-4338-4FE5B0824DCA}"/>
              </a:ext>
            </a:extLst>
          </p:cNvPr>
          <p:cNvSpPr txBox="1"/>
          <p:nvPr/>
        </p:nvSpPr>
        <p:spPr>
          <a:xfrm>
            <a:off x="5312780" y="4393179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Tipo capsular K1	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26E21E6-ABF3-B8F9-E82C-819A6257AFC2}"/>
              </a:ext>
            </a:extLst>
          </p:cNvPr>
          <p:cNvSpPr/>
          <p:nvPr/>
        </p:nvSpPr>
        <p:spPr>
          <a:xfrm>
            <a:off x="7239000" y="4401694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9416B1-79EC-1EEF-6E73-258823AD6894}"/>
              </a:ext>
            </a:extLst>
          </p:cNvPr>
          <p:cNvSpPr txBox="1"/>
          <p:nvPr/>
        </p:nvSpPr>
        <p:spPr>
          <a:xfrm>
            <a:off x="7467600" y="4337906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Tipo capsular K2	</a:t>
            </a:r>
          </a:p>
        </p:txBody>
      </p:sp>
    </p:spTree>
    <p:extLst>
      <p:ext uri="{BB962C8B-B14F-4D97-AF65-F5344CB8AC3E}">
        <p14:creationId xmlns:p14="http://schemas.microsoft.com/office/powerpoint/2010/main" val="139453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AC7361-BB77-1ED4-651E-58674A35D939}"/>
              </a:ext>
            </a:extLst>
          </p:cNvPr>
          <p:cNvSpPr txBox="1"/>
          <p:nvPr/>
        </p:nvSpPr>
        <p:spPr>
          <a:xfrm>
            <a:off x="-304800" y="669186"/>
            <a:ext cx="937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Factores patogenicidad (marcadores de </a:t>
            </a:r>
            <a:r>
              <a:rPr lang="es-CO" sz="24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hiperviruencia</a:t>
            </a:r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) </a:t>
            </a:r>
          </a:p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en cepas </a:t>
            </a:r>
            <a:r>
              <a:rPr lang="es-CO" sz="24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hipervirulentas</a:t>
            </a:r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66E06F-F311-B9AD-0BF4-F766FCB8B83D}"/>
              </a:ext>
            </a:extLst>
          </p:cNvPr>
          <p:cNvSpPr txBox="1"/>
          <p:nvPr/>
        </p:nvSpPr>
        <p:spPr>
          <a:xfrm>
            <a:off x="228600" y="1650204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27D96"/>
              </a:buClr>
            </a:pPr>
            <a:r>
              <a:rPr lang="es-CO" dirty="0"/>
              <a:t>  Genes específicos del antígeno capsular  (K locus)  asociados a </a:t>
            </a:r>
            <a:r>
              <a:rPr lang="es-CO" dirty="0" err="1"/>
              <a:t>hipervirulencia</a:t>
            </a:r>
            <a:r>
              <a:rPr lang="es-CO" dirty="0"/>
              <a:t>:</a:t>
            </a:r>
          </a:p>
          <a:p>
            <a:pPr>
              <a:buClr>
                <a:srgbClr val="127D96"/>
              </a:buClr>
            </a:pPr>
            <a:endParaRPr lang="es-CO" dirty="0"/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/>
              <a:t> K1 (CG23)</a:t>
            </a:r>
          </a:p>
          <a:p>
            <a:pPr marL="173038">
              <a:buClr>
                <a:srgbClr val="127D96"/>
              </a:buClr>
            </a:pPr>
            <a:endParaRPr lang="es-CO" dirty="0"/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/>
              <a:t> K2 (CG65, CG66, CG86 y 380)</a:t>
            </a:r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endParaRPr lang="es-CO" dirty="0"/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endParaRPr lang="es-CO" dirty="0"/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/>
              <a:t> K5 </a:t>
            </a:r>
          </a:p>
          <a:p>
            <a:pPr marL="173038">
              <a:buClr>
                <a:srgbClr val="127D96"/>
              </a:buClr>
            </a:pPr>
            <a:endParaRPr lang="es-CO" dirty="0"/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CF6E5FB8-7970-3E75-0B9D-97C8F036D54C}"/>
              </a:ext>
            </a:extLst>
          </p:cNvPr>
          <p:cNvSpPr/>
          <p:nvPr/>
        </p:nvSpPr>
        <p:spPr>
          <a:xfrm>
            <a:off x="4076700" y="2143337"/>
            <a:ext cx="304800" cy="990600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BACDB8-2376-8F87-1D5E-28F29E469395}"/>
              </a:ext>
            </a:extLst>
          </p:cNvPr>
          <p:cNvSpPr txBox="1"/>
          <p:nvPr/>
        </p:nvSpPr>
        <p:spPr>
          <a:xfrm>
            <a:off x="4508500" y="24225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Asociados a enfermedad invasiva </a:t>
            </a:r>
          </a:p>
          <a:p>
            <a:endParaRPr lang="es-CO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1D53E6-C173-FA82-4D03-71C8E708EA64}"/>
              </a:ext>
            </a:extLst>
          </p:cNvPr>
          <p:cNvCxnSpPr/>
          <p:nvPr/>
        </p:nvCxnSpPr>
        <p:spPr>
          <a:xfrm>
            <a:off x="1752600" y="3794125"/>
            <a:ext cx="247650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5C83CB60-3189-B03C-57BB-93415572DAD2}"/>
              </a:ext>
            </a:extLst>
          </p:cNvPr>
          <p:cNvSpPr txBox="1"/>
          <p:nvPr/>
        </p:nvSpPr>
        <p:spPr>
          <a:xfrm>
            <a:off x="4508500" y="3589196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Absceso de hígado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1546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AC7361-BB77-1ED4-651E-58674A35D939}"/>
              </a:ext>
            </a:extLst>
          </p:cNvPr>
          <p:cNvSpPr txBox="1"/>
          <p:nvPr/>
        </p:nvSpPr>
        <p:spPr>
          <a:xfrm>
            <a:off x="5715000" y="136525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Factores virulencia  en cepas </a:t>
            </a:r>
            <a:r>
              <a:rPr lang="es-CO" sz="24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hipervirulentas</a:t>
            </a:r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66E06F-F311-B9AD-0BF4-F766FCB8B83D}"/>
              </a:ext>
            </a:extLst>
          </p:cNvPr>
          <p:cNvSpPr txBox="1"/>
          <p:nvPr/>
        </p:nvSpPr>
        <p:spPr>
          <a:xfrm>
            <a:off x="228600" y="967522"/>
            <a:ext cx="868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27D96"/>
              </a:buClr>
              <a:buFont typeface="+mj-lt"/>
              <a:buAutoNum type="arabicPeriod"/>
            </a:pPr>
            <a:r>
              <a:rPr lang="es-CO" b="1" dirty="0">
                <a:solidFill>
                  <a:srgbClr val="C00000"/>
                </a:solidFill>
                <a:latin typeface="+mn-lt"/>
              </a:rPr>
              <a:t>Sideróforos</a:t>
            </a:r>
            <a:r>
              <a:rPr lang="es-CO" b="1" dirty="0">
                <a:latin typeface="+mn-lt"/>
              </a:rPr>
              <a:t> </a:t>
            </a:r>
            <a:r>
              <a:rPr lang="es-CO" dirty="0">
                <a:latin typeface="+mn-lt"/>
              </a:rPr>
              <a:t>adquiridos (asociados a incremento de virulencia), se han descrito cuatro sistemas: </a:t>
            </a:r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 err="1">
                <a:latin typeface="+mn-lt"/>
              </a:rPr>
              <a:t>Aerobactina</a:t>
            </a:r>
            <a:r>
              <a:rPr lang="es-CO" dirty="0">
                <a:latin typeface="+mn-lt"/>
              </a:rPr>
              <a:t> (</a:t>
            </a:r>
            <a:r>
              <a:rPr lang="es-CO" b="1" i="1" dirty="0" err="1">
                <a:solidFill>
                  <a:srgbClr val="C00000"/>
                </a:solidFill>
                <a:latin typeface="+mn-lt"/>
              </a:rPr>
              <a:t>iuc</a:t>
            </a:r>
            <a:r>
              <a:rPr lang="es-CO" dirty="0">
                <a:latin typeface="+mn-lt"/>
              </a:rPr>
              <a:t>)</a:t>
            </a:r>
            <a:endParaRPr lang="es-CO" i="1" dirty="0">
              <a:solidFill>
                <a:srgbClr val="C00000"/>
              </a:solidFill>
              <a:latin typeface="+mn-lt"/>
            </a:endParaRPr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 err="1">
                <a:latin typeface="+mn-lt"/>
              </a:rPr>
              <a:t>Salmochelina</a:t>
            </a:r>
            <a:r>
              <a:rPr lang="es-CO" dirty="0">
                <a:latin typeface="+mn-lt"/>
              </a:rPr>
              <a:t> (</a:t>
            </a:r>
            <a:r>
              <a:rPr lang="es-CO" b="1" i="1" dirty="0">
                <a:solidFill>
                  <a:srgbClr val="C00000"/>
                </a:solidFill>
                <a:latin typeface="+mn-lt"/>
              </a:rPr>
              <a:t>iro</a:t>
            </a:r>
            <a:r>
              <a:rPr lang="es-CO" dirty="0">
                <a:latin typeface="+mn-lt"/>
              </a:rPr>
              <a:t>)</a:t>
            </a:r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 err="1">
                <a:latin typeface="+mn-lt"/>
              </a:rPr>
              <a:t>Yersiniobactina</a:t>
            </a:r>
            <a:r>
              <a:rPr lang="es-CO" dirty="0">
                <a:latin typeface="+mn-lt"/>
              </a:rPr>
              <a:t> (</a:t>
            </a:r>
            <a:r>
              <a:rPr lang="es-CO" b="1" i="1" dirty="0" err="1">
                <a:solidFill>
                  <a:srgbClr val="C00000"/>
                </a:solidFill>
                <a:latin typeface="+mn-lt"/>
              </a:rPr>
              <a:t>ybt</a:t>
            </a:r>
            <a:r>
              <a:rPr lang="es-CO" dirty="0">
                <a:latin typeface="+mn-lt"/>
              </a:rPr>
              <a:t>)</a:t>
            </a:r>
          </a:p>
          <a:p>
            <a:pPr marL="449263" indent="-276225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 err="1">
                <a:latin typeface="+mn-lt"/>
              </a:rPr>
              <a:t>Sideroforo</a:t>
            </a:r>
            <a:r>
              <a:rPr lang="es-CO" dirty="0">
                <a:latin typeface="+mn-lt"/>
              </a:rPr>
              <a:t> de </a:t>
            </a:r>
            <a:r>
              <a:rPr lang="es-CO" dirty="0" err="1">
                <a:latin typeface="+mn-lt"/>
              </a:rPr>
              <a:t>enterobactina</a:t>
            </a:r>
            <a:r>
              <a:rPr lang="es-CO" dirty="0">
                <a:latin typeface="+mn-lt"/>
              </a:rPr>
              <a:t> (</a:t>
            </a:r>
            <a:r>
              <a:rPr lang="es-CO" b="1" i="1" dirty="0" err="1">
                <a:solidFill>
                  <a:srgbClr val="C00000"/>
                </a:solidFill>
                <a:latin typeface="+mn-lt"/>
              </a:rPr>
              <a:t>ent</a:t>
            </a:r>
            <a:r>
              <a:rPr lang="es-CO" dirty="0">
                <a:latin typeface="+mn-lt"/>
              </a:rPr>
              <a:t>): induce respuesta inflamatoria.</a:t>
            </a:r>
          </a:p>
          <a:p>
            <a:pPr marL="11113" lvl="1">
              <a:buClr>
                <a:srgbClr val="127D96"/>
              </a:buClr>
            </a:pPr>
            <a:endParaRPr lang="es-CO" dirty="0">
              <a:latin typeface="+mn-lt"/>
            </a:endParaRPr>
          </a:p>
          <a:p>
            <a:pPr marL="354013" lvl="1" indent="-342900">
              <a:buClr>
                <a:srgbClr val="127D96"/>
              </a:buClr>
              <a:buFont typeface="+mj-lt"/>
              <a:buAutoNum type="arabicPeriod" startAt="2"/>
            </a:pPr>
            <a:r>
              <a:rPr lang="es-CO" b="1" dirty="0" err="1">
                <a:solidFill>
                  <a:srgbClr val="C00000"/>
                </a:solidFill>
                <a:latin typeface="+mn-lt"/>
              </a:rPr>
              <a:t>Colibactina</a:t>
            </a:r>
            <a:r>
              <a:rPr lang="es-CO" dirty="0">
                <a:latin typeface="+mn-lt"/>
              </a:rPr>
              <a:t> (</a:t>
            </a:r>
            <a:r>
              <a:rPr lang="es-CO" b="1" i="1" dirty="0" err="1">
                <a:solidFill>
                  <a:srgbClr val="C00000"/>
                </a:solidFill>
                <a:latin typeface="+mn-lt"/>
              </a:rPr>
              <a:t>clb</a:t>
            </a:r>
            <a:r>
              <a:rPr lang="es-CO" dirty="0">
                <a:latin typeface="+mn-lt"/>
              </a:rPr>
              <a:t>): actividad genotóxica, induce daño celular en células eucariotas. La </a:t>
            </a:r>
            <a:r>
              <a:rPr lang="es-CO" i="1" dirty="0" err="1">
                <a:latin typeface="+mn-lt"/>
              </a:rPr>
              <a:t>clb</a:t>
            </a:r>
            <a:r>
              <a:rPr lang="es-CO" dirty="0">
                <a:latin typeface="+mn-lt"/>
              </a:rPr>
              <a:t>, promueve la colonización de la mucosa y el intestino, la diseminación en sangre y otros órganos y puede contribuir al cáncer colorrectal.</a:t>
            </a:r>
          </a:p>
          <a:p>
            <a:pPr marL="173038" lvl="1" indent="-161925">
              <a:buClr>
                <a:srgbClr val="127D96"/>
              </a:buClr>
            </a:pPr>
            <a:endParaRPr lang="es-CO" dirty="0">
              <a:latin typeface="+mn-lt"/>
            </a:endParaRPr>
          </a:p>
          <a:p>
            <a:pPr marL="354013" lvl="1" indent="-342900">
              <a:buClr>
                <a:srgbClr val="127D96"/>
              </a:buClr>
              <a:buFont typeface="+mj-lt"/>
              <a:buAutoNum type="arabicPeriod" startAt="3"/>
            </a:pPr>
            <a:r>
              <a:rPr lang="es-CO" b="1" dirty="0" err="1">
                <a:solidFill>
                  <a:srgbClr val="C00000"/>
                </a:solidFill>
                <a:latin typeface="+mn-lt"/>
              </a:rPr>
              <a:t>Hipermucosidad</a:t>
            </a:r>
            <a:r>
              <a:rPr lang="es-CO" b="1" dirty="0">
                <a:latin typeface="+mn-lt"/>
              </a:rPr>
              <a:t>: </a:t>
            </a:r>
            <a:r>
              <a:rPr lang="es-CO" dirty="0">
                <a:latin typeface="+mn-lt"/>
              </a:rPr>
              <a:t>sobreproducción de la cápsula asociado a la producción de los genes </a:t>
            </a:r>
            <a:r>
              <a:rPr lang="es-CO" i="1" dirty="0" err="1">
                <a:latin typeface="+mn-lt"/>
              </a:rPr>
              <a:t>rmpA</a:t>
            </a:r>
            <a:r>
              <a:rPr lang="es-CO" dirty="0">
                <a:latin typeface="+mn-lt"/>
              </a:rPr>
              <a:t> y/o </a:t>
            </a:r>
            <a:r>
              <a:rPr lang="es-CO" i="1" dirty="0">
                <a:latin typeface="+mn-lt"/>
              </a:rPr>
              <a:t>rmpA2 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9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813A752-A85C-F7A7-D8D5-C9E2BAAD81D5}"/>
              </a:ext>
            </a:extLst>
          </p:cNvPr>
          <p:cNvSpPr txBox="1"/>
          <p:nvPr/>
        </p:nvSpPr>
        <p:spPr>
          <a:xfrm>
            <a:off x="0" y="996417"/>
            <a:ext cx="7041028" cy="374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rgbClr val="127D96"/>
              </a:buClr>
              <a:buFont typeface="Wingdings" pitchFamily="2" charset="2"/>
              <a:buChar char="v"/>
            </a:pPr>
            <a:r>
              <a:rPr lang="es-ES" dirty="0"/>
              <a:t> Bacteria </a:t>
            </a:r>
            <a:r>
              <a:rPr lang="es-ES" b="1" dirty="0">
                <a:solidFill>
                  <a:srgbClr val="127D96"/>
                </a:solidFill>
              </a:rPr>
              <a:t>Gram negativa</a:t>
            </a:r>
            <a:r>
              <a:rPr lang="es-ES" dirty="0"/>
              <a:t>, que pertenece a la familia </a:t>
            </a:r>
            <a:r>
              <a:rPr lang="es-ES" b="1" dirty="0" err="1">
                <a:solidFill>
                  <a:srgbClr val="127D96"/>
                </a:solidFill>
              </a:rPr>
              <a:t>Enterobacteraceae</a:t>
            </a:r>
            <a:r>
              <a:rPr lang="es-ES" b="1" dirty="0">
                <a:solidFill>
                  <a:srgbClr val="127D96"/>
                </a:solidFill>
              </a:rPr>
              <a:t>, </a:t>
            </a:r>
            <a:r>
              <a:rPr lang="es-ES" dirty="0"/>
              <a:t>descubierta en 1882.  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rgbClr val="127D96"/>
              </a:buClr>
              <a:buFont typeface="Wingdings" pitchFamily="2" charset="2"/>
              <a:buChar char="v"/>
            </a:pPr>
            <a:endParaRPr lang="es-ES" dirty="0"/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rgbClr val="127D96"/>
              </a:buClr>
              <a:buFont typeface="Wingdings" pitchFamily="2" charset="2"/>
              <a:buChar char="v"/>
            </a:pPr>
            <a:r>
              <a:rPr lang="es-ES" dirty="0"/>
              <a:t> Hace parte de la microbiota de humanos (prevalencia variable) y animales, pero también se encuentra en la naturaleza (plantas, agua y suelos). 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rgbClr val="127D96"/>
              </a:buClr>
              <a:buFont typeface="Wingdings" pitchFamily="2" charset="2"/>
              <a:buChar char="v"/>
            </a:pPr>
            <a:endParaRPr lang="es-ES" dirty="0"/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rgbClr val="127D96"/>
              </a:buClr>
              <a:buFont typeface="Wingdings" pitchFamily="2" charset="2"/>
              <a:buChar char="v"/>
            </a:pPr>
            <a:r>
              <a:rPr lang="es-ES" dirty="0"/>
              <a:t> Este </a:t>
            </a:r>
            <a:r>
              <a:rPr lang="es-ES" b="1" dirty="0">
                <a:solidFill>
                  <a:srgbClr val="127D96"/>
                </a:solidFill>
              </a:rPr>
              <a:t>patógeno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b="1" dirty="0">
                <a:solidFill>
                  <a:srgbClr val="127D96"/>
                </a:solidFill>
              </a:rPr>
              <a:t>oportunista, </a:t>
            </a:r>
            <a:r>
              <a:rPr lang="es-ES" dirty="0"/>
              <a:t>principal causa de infecciones a nivel </a:t>
            </a:r>
            <a:r>
              <a:rPr lang="es-ES" b="1" dirty="0">
                <a:solidFill>
                  <a:srgbClr val="127D96"/>
                </a:solidFill>
              </a:rPr>
              <a:t>hospitalario </a:t>
            </a:r>
            <a:r>
              <a:rPr lang="es-ES" dirty="0"/>
              <a:t>(cuando se adquiere puede quedarse </a:t>
            </a:r>
            <a:r>
              <a:rPr lang="es-ES" b="1" dirty="0">
                <a:solidFill>
                  <a:srgbClr val="127D96"/>
                </a:solidFill>
              </a:rPr>
              <a:t>colonizando hasta por más de 12 meses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s-ES" dirty="0"/>
              <a:t>y</a:t>
            </a:r>
            <a:r>
              <a:rPr lang="es-ES" dirty="0">
                <a:solidFill>
                  <a:srgbClr val="127D96"/>
                </a:solidFill>
              </a:rPr>
              <a:t> </a:t>
            </a:r>
            <a:r>
              <a:rPr lang="es-ES" dirty="0"/>
              <a:t>está en los tres primeros lugares de infecciones </a:t>
            </a:r>
            <a:r>
              <a:rPr lang="es-ES" b="1" dirty="0">
                <a:solidFill>
                  <a:srgbClr val="127D96"/>
                </a:solidFill>
              </a:rPr>
              <a:t>comunitarias.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300891-DA4F-BC68-55CC-51A5BD5CE25E}"/>
              </a:ext>
            </a:extLst>
          </p:cNvPr>
          <p:cNvSpPr txBox="1"/>
          <p:nvPr/>
        </p:nvSpPr>
        <p:spPr>
          <a:xfrm>
            <a:off x="5715000" y="92880"/>
            <a:ext cx="3284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685800" rtl="0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Generalidades de 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Klebsiella</a:t>
            </a:r>
            <a:r>
              <a:rPr lang="es-CO" sz="24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pneumoniae</a:t>
            </a:r>
            <a:r>
              <a:rPr lang="es-CO" sz="24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lang="es-CO" sz="24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7BAF3-0B27-1B09-4B1E-0B34B41BCA45}"/>
              </a:ext>
            </a:extLst>
          </p:cNvPr>
          <p:cNvSpPr txBox="1"/>
          <p:nvPr/>
        </p:nvSpPr>
        <p:spPr>
          <a:xfrm>
            <a:off x="5334000" y="474919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Subtítulo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44674" y="4711963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i="0" dirty="0">
                <a:solidFill>
                  <a:schemeClr val="bg1"/>
                </a:solidFill>
                <a:latin typeface="Calibri" panose="020F0502020204030204" pitchFamily="34" charset="0"/>
              </a:rPr>
              <a:t>Generalidades</a:t>
            </a:r>
            <a:endParaRPr lang="es-CO" sz="1400" b="1" dirty="0">
              <a:solidFill>
                <a:srgbClr val="C3E7E6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F60626C-7EE4-521C-0F39-CF1F9C593DA0}"/>
              </a:ext>
            </a:extLst>
          </p:cNvPr>
          <p:cNvGrpSpPr/>
          <p:nvPr/>
        </p:nvGrpSpPr>
        <p:grpSpPr>
          <a:xfrm>
            <a:off x="7406598" y="1472347"/>
            <a:ext cx="1554628" cy="2306400"/>
            <a:chOff x="166976" y="1660525"/>
            <a:chExt cx="1452143" cy="208366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74B534-3C08-4618-9CEE-0A7D7429C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1" y="1660525"/>
              <a:ext cx="1390518" cy="145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ECC6B0F-058D-F99E-08A1-A39637F2B598}"/>
                </a:ext>
              </a:extLst>
            </p:cNvPr>
            <p:cNvSpPr txBox="1"/>
            <p:nvPr/>
          </p:nvSpPr>
          <p:spPr>
            <a:xfrm>
              <a:off x="166976" y="3112165"/>
              <a:ext cx="1390517" cy="6320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O" sz="1000" dirty="0">
                  <a:effectLst/>
                  <a:latin typeface="Shaker2Lancet"/>
                </a:rPr>
                <a:t>https://</a:t>
              </a:r>
              <a:r>
                <a:rPr lang="es-CO" sz="1000" dirty="0" err="1">
                  <a:effectLst/>
                  <a:latin typeface="Shaker2Lancet"/>
                </a:rPr>
                <a:t>doi.org</a:t>
              </a:r>
              <a:r>
                <a:rPr lang="es-CO" sz="1000" dirty="0">
                  <a:effectLst/>
                  <a:latin typeface="Shaker2Lancet"/>
                </a:rPr>
                <a:t>/10.1016/ S1473-3099(21)00425-4 </a:t>
              </a:r>
              <a:endParaRPr lang="es-CO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488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2F656C-33F1-05BA-1A3E-155C9A41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22325"/>
            <a:ext cx="7772400" cy="366648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9CCC68-54CF-3BFF-A7F5-21C1984A62FC}"/>
              </a:ext>
            </a:extLst>
          </p:cNvPr>
          <p:cNvSpPr txBox="1"/>
          <p:nvPr/>
        </p:nvSpPr>
        <p:spPr>
          <a:xfrm>
            <a:off x="5715000" y="136525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Alerta Europea </a:t>
            </a:r>
          </a:p>
        </p:txBody>
      </p:sp>
    </p:spTree>
    <p:extLst>
      <p:ext uri="{BB962C8B-B14F-4D97-AF65-F5344CB8AC3E}">
        <p14:creationId xmlns:p14="http://schemas.microsoft.com/office/powerpoint/2010/main" val="2593783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694410-6C2B-4446-E1FC-418915A8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0235"/>
            <a:ext cx="7772400" cy="28693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7604FA1-311B-0D75-8510-B20D629996DB}"/>
              </a:ext>
            </a:extLst>
          </p:cNvPr>
          <p:cNvSpPr txBox="1"/>
          <p:nvPr/>
        </p:nvSpPr>
        <p:spPr>
          <a:xfrm>
            <a:off x="5715000" y="136525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Situación en la región de las Américas</a:t>
            </a:r>
          </a:p>
        </p:txBody>
      </p:sp>
    </p:spTree>
    <p:extLst>
      <p:ext uri="{BB962C8B-B14F-4D97-AF65-F5344CB8AC3E}">
        <p14:creationId xmlns:p14="http://schemas.microsoft.com/office/powerpoint/2010/main" val="220868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94EB4A-0B6F-B14A-2828-FD1A947F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23074"/>
            <a:ext cx="3698132" cy="14109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F42C7A-5D5E-E2FB-1608-95B628B0EBBB}"/>
              </a:ext>
            </a:extLst>
          </p:cNvPr>
          <p:cNvSpPr txBox="1"/>
          <p:nvPr/>
        </p:nvSpPr>
        <p:spPr>
          <a:xfrm>
            <a:off x="228600" y="4632325"/>
            <a:ext cx="5575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400" u="sng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Saavedra SY et al.  2021 CID.</a:t>
            </a:r>
            <a:r>
              <a:rPr lang="es-CO" sz="1400" u="sng" dirty="0">
                <a:solidFill>
                  <a:schemeClr val="tx1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s-CO" sz="1400" dirty="0">
                <a:solidFill>
                  <a:srgbClr val="0000FF"/>
                </a:solidFill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</a:t>
            </a:r>
            <a:r>
              <a:rPr lang="es-CO" sz="1400" b="0" i="0" u="none" strike="noStrike" dirty="0">
                <a:solidFill>
                  <a:srgbClr val="0000FF"/>
                </a:solidFill>
                <a:effectLst/>
                <a:latin typeface="BlinkMacSystemFo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10.1093/cid/ciab777</a:t>
            </a:r>
            <a:endParaRPr lang="es-CO" sz="1400" b="0" i="0" u="none" strike="noStrike" dirty="0">
              <a:solidFill>
                <a:srgbClr val="212121"/>
              </a:solidFill>
              <a:effectLst/>
              <a:latin typeface="BlinkMacSystemFon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97AD5A-9E87-AB0E-2C4B-B75616465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00" y="1009766"/>
            <a:ext cx="2557781" cy="30604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90174E-E60C-F17F-8864-96F8CC7E1AA0}"/>
              </a:ext>
            </a:extLst>
          </p:cNvPr>
          <p:cNvSpPr txBox="1"/>
          <p:nvPr/>
        </p:nvSpPr>
        <p:spPr>
          <a:xfrm>
            <a:off x="5715000" y="136525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Situación en Colombia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6B4237-8B81-9865-8689-377A333AC7CA}"/>
              </a:ext>
            </a:extLst>
          </p:cNvPr>
          <p:cNvSpPr txBox="1"/>
          <p:nvPr/>
        </p:nvSpPr>
        <p:spPr>
          <a:xfrm>
            <a:off x="228600" y="2845640"/>
            <a:ext cx="563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sz="1600" dirty="0">
                <a:latin typeface="+mn-lt"/>
              </a:rPr>
              <a:t>Un aislamiento ST23 (KPC-2): ybt-1, clb-2</a:t>
            </a: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sz="1600" dirty="0">
              <a:latin typeface="+mn-lt"/>
            </a:endParaRP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sz="1600" dirty="0">
                <a:latin typeface="+mn-lt"/>
              </a:rPr>
              <a:t>Un aislamiento ST2380 (KPC-2): ybt-16, </a:t>
            </a:r>
            <a:r>
              <a:rPr lang="es-CO" sz="1600" dirty="0" err="1">
                <a:latin typeface="+mn-lt"/>
              </a:rPr>
              <a:t>aerobactina</a:t>
            </a:r>
            <a:r>
              <a:rPr lang="es-CO" sz="1600" dirty="0">
                <a:latin typeface="+mn-lt"/>
              </a:rPr>
              <a:t>, </a:t>
            </a:r>
            <a:r>
              <a:rPr lang="es-CO" sz="1600" dirty="0" err="1">
                <a:latin typeface="+mn-lt"/>
              </a:rPr>
              <a:t>salmochelina</a:t>
            </a:r>
            <a:r>
              <a:rPr lang="es-CO" sz="1600" dirty="0">
                <a:latin typeface="+mn-lt"/>
              </a:rPr>
              <a:t> y rpmA-3</a:t>
            </a: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sz="1600" dirty="0">
              <a:latin typeface="+mn-lt"/>
            </a:endParaRP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sz="1600" dirty="0">
              <a:latin typeface="+mn-lt"/>
            </a:endParaRP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413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BB6064-5E0B-2E44-B669-B269A3D6F88F}"/>
              </a:ext>
            </a:extLst>
          </p:cNvPr>
          <p:cNvSpPr txBox="1"/>
          <p:nvPr/>
        </p:nvSpPr>
        <p:spPr>
          <a:xfrm>
            <a:off x="228600" y="669925"/>
            <a:ext cx="826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Comentarios finales  vigilancia genómica en bacterias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8AE252-FDB8-9C88-78EF-95E9A14A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76" y="1431925"/>
            <a:ext cx="1022943" cy="10196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6C7415-1879-7352-8747-95210B706C91}"/>
              </a:ext>
            </a:extLst>
          </p:cNvPr>
          <p:cNvSpPr txBox="1"/>
          <p:nvPr/>
        </p:nvSpPr>
        <p:spPr>
          <a:xfrm>
            <a:off x="293962" y="2557346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Pruebas de</a:t>
            </a:r>
          </a:p>
          <a:p>
            <a:pPr algn="ctr"/>
            <a:r>
              <a:rPr lang="es-CO" sz="1100" dirty="0"/>
              <a:t> susceptibilidad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F4ACF1-432E-E96A-C9B9-3B943A8865CE}"/>
              </a:ext>
            </a:extLst>
          </p:cNvPr>
          <p:cNvSpPr txBox="1"/>
          <p:nvPr/>
        </p:nvSpPr>
        <p:spPr>
          <a:xfrm>
            <a:off x="1790506" y="1652793"/>
            <a:ext cx="77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C7855F-5DEB-74E7-03AB-E24FE412BBC7}"/>
              </a:ext>
            </a:extLst>
          </p:cNvPr>
          <p:cNvSpPr txBox="1"/>
          <p:nvPr/>
        </p:nvSpPr>
        <p:spPr>
          <a:xfrm>
            <a:off x="2164770" y="2661622"/>
            <a:ext cx="19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Secuenciación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9150D-4133-E145-0D0A-C8F13C32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11" y="1507736"/>
            <a:ext cx="1049718" cy="94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DCA70A-AF78-0FF8-9CE5-4723218E4B0B}"/>
              </a:ext>
            </a:extLst>
          </p:cNvPr>
          <p:cNvSpPr txBox="1"/>
          <p:nvPr/>
        </p:nvSpPr>
        <p:spPr>
          <a:xfrm>
            <a:off x="3642129" y="1669621"/>
            <a:ext cx="77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2"/>
                </a:solidFill>
              </a:rPr>
              <a:t>+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F35C32CF-AAC0-C8C3-1CBE-620D2F73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46" y="1493782"/>
            <a:ext cx="1394552" cy="93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C2C17A-806B-E67F-8055-0E4F90AE6738}"/>
              </a:ext>
            </a:extLst>
          </p:cNvPr>
          <p:cNvSpPr txBox="1"/>
          <p:nvPr/>
        </p:nvSpPr>
        <p:spPr>
          <a:xfrm>
            <a:off x="4037344" y="2652483"/>
            <a:ext cx="19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Análisis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FF3350-69DD-6D17-BC0D-857C1DEF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222" y="1431925"/>
            <a:ext cx="2141140" cy="119368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84DDD93-98CA-8FE2-7DC4-B32B5C13F72A}"/>
              </a:ext>
            </a:extLst>
          </p:cNvPr>
          <p:cNvCxnSpPr/>
          <p:nvPr/>
        </p:nvCxnSpPr>
        <p:spPr>
          <a:xfrm>
            <a:off x="5942344" y="2041525"/>
            <a:ext cx="507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4B994D2-8F79-3C45-F91A-4ECA84713A6D}"/>
              </a:ext>
            </a:extLst>
          </p:cNvPr>
          <p:cNvSpPr txBox="1"/>
          <p:nvPr/>
        </p:nvSpPr>
        <p:spPr>
          <a:xfrm>
            <a:off x="6724056" y="2726623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Vigilancia genómica es una disciplina interdisciplinaria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90BB10-C4AB-E254-6688-A248D1749A5A}"/>
              </a:ext>
            </a:extLst>
          </p:cNvPr>
          <p:cNvSpPr txBox="1"/>
          <p:nvPr/>
        </p:nvSpPr>
        <p:spPr>
          <a:xfrm>
            <a:off x="293962" y="3504559"/>
            <a:ext cx="6914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sz="1400" dirty="0">
                <a:latin typeface="+mn-lt"/>
              </a:rPr>
              <a:t>Interpretación </a:t>
            </a:r>
            <a:r>
              <a:rPr lang="es-CO" sz="1400" b="1" dirty="0">
                <a:solidFill>
                  <a:schemeClr val="accent2"/>
                </a:solidFill>
                <a:latin typeface="+mn-lt"/>
              </a:rPr>
              <a:t>clínica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sz="1400" dirty="0">
                <a:latin typeface="+mn-lt"/>
              </a:rPr>
              <a:t>Interpretación </a:t>
            </a:r>
            <a:r>
              <a:rPr lang="es-CO" sz="1400" b="1" dirty="0">
                <a:solidFill>
                  <a:schemeClr val="accent2"/>
                </a:solidFill>
                <a:latin typeface="+mn-lt"/>
              </a:rPr>
              <a:t>microbiológica</a:t>
            </a:r>
            <a:r>
              <a:rPr lang="es-CO" sz="1400" dirty="0">
                <a:latin typeface="+mn-lt"/>
              </a:rPr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sz="1400" dirty="0">
                <a:latin typeface="+mn-lt"/>
              </a:rPr>
              <a:t>Interpretación de los resultados </a:t>
            </a:r>
            <a:r>
              <a:rPr lang="es-CO" sz="1400" b="1" dirty="0">
                <a:solidFill>
                  <a:schemeClr val="accent2"/>
                </a:solidFill>
                <a:latin typeface="+mn-lt"/>
              </a:rPr>
              <a:t>moleculares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sz="1400" dirty="0">
                <a:latin typeface="+mn-lt"/>
              </a:rPr>
              <a:t>Interpretación</a:t>
            </a:r>
            <a:r>
              <a:rPr lang="es-CO" sz="1400" b="1" dirty="0">
                <a:solidFill>
                  <a:schemeClr val="accent2"/>
                </a:solidFill>
                <a:latin typeface="+mn-lt"/>
              </a:rPr>
              <a:t> epidemiológica </a:t>
            </a:r>
            <a:r>
              <a:rPr lang="es-CO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941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96CA898-48A0-7F49-B5D9-AD466650F42D}"/>
              </a:ext>
            </a:extLst>
          </p:cNvPr>
          <p:cNvSpPr txBox="1"/>
          <p:nvPr/>
        </p:nvSpPr>
        <p:spPr>
          <a:xfrm>
            <a:off x="0" y="1965325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4800" b="1" kern="1200" dirty="0">
                <a:solidFill>
                  <a:schemeClr val="bg1"/>
                </a:solidFill>
                <a:effectLst>
                  <a:outerShdw dist="6350" dir="2700000" algn="tl" rotWithShape="0">
                    <a:prstClr val="black"/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02852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A2300891-DA4F-BC68-55CC-51A5BD5CE25E}"/>
              </a:ext>
            </a:extLst>
          </p:cNvPr>
          <p:cNvSpPr txBox="1"/>
          <p:nvPr/>
        </p:nvSpPr>
        <p:spPr>
          <a:xfrm>
            <a:off x="1638299" y="597404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Taxonomía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Klebsiella</a:t>
            </a:r>
            <a:r>
              <a:rPr lang="es-CO" sz="24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CO" sz="24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pneumoniae</a:t>
            </a:r>
            <a:r>
              <a:rPr lang="es-CO" sz="24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lang="es-CO" sz="24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7BAF3-0B27-1B09-4B1E-0B34B41BCA45}"/>
              </a:ext>
            </a:extLst>
          </p:cNvPr>
          <p:cNvSpPr txBox="1"/>
          <p:nvPr/>
        </p:nvSpPr>
        <p:spPr>
          <a:xfrm>
            <a:off x="5334000" y="474919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Subtítulo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D3DC9D3-D18B-14D5-6768-E51BC29F5631}"/>
              </a:ext>
            </a:extLst>
          </p:cNvPr>
          <p:cNvGrpSpPr/>
          <p:nvPr/>
        </p:nvGrpSpPr>
        <p:grpSpPr>
          <a:xfrm>
            <a:off x="914400" y="1059069"/>
            <a:ext cx="7162800" cy="2430256"/>
            <a:chOff x="914400" y="972805"/>
            <a:chExt cx="6900203" cy="226596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E6C63BA-97D5-3BD3-6A59-280D4D29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972805"/>
              <a:ext cx="6900203" cy="1952179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2BF80EC-97CF-8C87-CDF2-89CADF2875FC}"/>
                </a:ext>
              </a:extLst>
            </p:cNvPr>
            <p:cNvSpPr txBox="1"/>
            <p:nvPr/>
          </p:nvSpPr>
          <p:spPr>
            <a:xfrm>
              <a:off x="2285999" y="2992544"/>
              <a:ext cx="457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1000" dirty="0">
                  <a:solidFill>
                    <a:schemeClr val="tx1"/>
                  </a:solidFill>
                  <a:effectLst/>
                  <a:latin typeface="ITCSymbolStd"/>
                </a:rPr>
                <a:t>https://</a:t>
              </a:r>
              <a:r>
                <a:rPr lang="es-CO" sz="1000" dirty="0" err="1">
                  <a:solidFill>
                    <a:schemeClr val="tx1"/>
                  </a:solidFill>
                  <a:effectLst/>
                  <a:latin typeface="ITCSymbolStd"/>
                </a:rPr>
                <a:t>doi.org</a:t>
              </a:r>
              <a:r>
                <a:rPr lang="es-CO" sz="1000" dirty="0">
                  <a:solidFill>
                    <a:schemeClr val="tx1"/>
                  </a:solidFill>
                  <a:effectLst/>
                  <a:latin typeface="ITCSymbolStd"/>
                </a:rPr>
                <a:t>/10.1038/ s41579-019-0315-1 </a:t>
              </a:r>
              <a:endParaRPr lang="es-CO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DC25F03B-180E-675C-92CB-EFF9DF45C7A3}"/>
                </a:ext>
              </a:extLst>
            </p:cNvPr>
            <p:cNvSpPr/>
            <p:nvPr/>
          </p:nvSpPr>
          <p:spPr>
            <a:xfrm>
              <a:off x="3352799" y="1431925"/>
              <a:ext cx="1219200" cy="279302"/>
            </a:xfrm>
            <a:prstGeom prst="roundRect">
              <a:avLst/>
            </a:prstGeom>
            <a:noFill/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44674" y="4711963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Taxonomía </a:t>
            </a:r>
            <a:endParaRPr lang="es-CO" sz="1400" b="1" dirty="0">
              <a:solidFill>
                <a:srgbClr val="C3E7E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4AB2B3-FE5B-5CAE-B497-27DEEACD42DB}"/>
              </a:ext>
            </a:extLst>
          </p:cNvPr>
          <p:cNvSpPr txBox="1"/>
          <p:nvPr/>
        </p:nvSpPr>
        <p:spPr>
          <a:xfrm>
            <a:off x="206586" y="3645202"/>
            <a:ext cx="87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>
                <a:latin typeface="+mj-lt"/>
              </a:rPr>
              <a:t>Especies estrechamente relacionadas &gt;95% de identidad, con características fenotípica bioquímicas que no permiten diferenciarlas .  </a:t>
            </a:r>
          </a:p>
        </p:txBody>
      </p:sp>
    </p:spTree>
    <p:extLst>
      <p:ext uri="{BB962C8B-B14F-4D97-AF65-F5344CB8AC3E}">
        <p14:creationId xmlns:p14="http://schemas.microsoft.com/office/powerpoint/2010/main" val="385858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A2300891-DA4F-BC68-55CC-51A5BD5CE25E}"/>
              </a:ext>
            </a:extLst>
          </p:cNvPr>
          <p:cNvSpPr txBox="1"/>
          <p:nvPr/>
        </p:nvSpPr>
        <p:spPr>
          <a:xfrm>
            <a:off x="1562100" y="820092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Estructura poblacional </a:t>
            </a:r>
            <a:endParaRPr lang="es-CO" sz="24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7BAF3-0B27-1B09-4B1E-0B34B41BCA45}"/>
              </a:ext>
            </a:extLst>
          </p:cNvPr>
          <p:cNvSpPr txBox="1"/>
          <p:nvPr/>
        </p:nvSpPr>
        <p:spPr>
          <a:xfrm>
            <a:off x="5334000" y="474919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Subtítulo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44674" y="4711963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Estructura poblacional</a:t>
            </a:r>
            <a:endParaRPr lang="es-CO" sz="1400" b="1" dirty="0">
              <a:solidFill>
                <a:srgbClr val="C3E7E6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4AB2B3-FE5B-5CAE-B497-27DEEACD42DB}"/>
              </a:ext>
            </a:extLst>
          </p:cNvPr>
          <p:cNvSpPr txBox="1"/>
          <p:nvPr/>
        </p:nvSpPr>
        <p:spPr>
          <a:xfrm>
            <a:off x="457200" y="1812925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>
                <a:latin typeface="+mj-lt"/>
              </a:rPr>
              <a:t>Genoma de aproximadamente </a:t>
            </a:r>
            <a:r>
              <a:rPr lang="es-CO" sz="1800" b="1" dirty="0">
                <a:solidFill>
                  <a:srgbClr val="127D96"/>
                </a:solidFill>
                <a:effectLst/>
                <a:latin typeface="MinionPro"/>
              </a:rPr>
              <a:t>~5–6 </a:t>
            </a:r>
            <a:r>
              <a:rPr lang="es-CO" sz="1800" b="1" dirty="0" err="1">
                <a:solidFill>
                  <a:srgbClr val="127D96"/>
                </a:solidFill>
                <a:effectLst/>
                <a:latin typeface="MinionPro"/>
              </a:rPr>
              <a:t>Mbp</a:t>
            </a:r>
            <a:r>
              <a:rPr lang="es-CO" dirty="0">
                <a:latin typeface="MinionPro"/>
              </a:rPr>
              <a:t>.</a:t>
            </a: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dirty="0">
              <a:latin typeface="MinionPro"/>
            </a:endParaRP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>
                <a:latin typeface="MinionPro"/>
              </a:rPr>
              <a:t>Presenta entre aproximadamente de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5.000 a 6.000 genes</a:t>
            </a:r>
            <a:r>
              <a:rPr lang="es-CO" dirty="0">
                <a:latin typeface="MinionPro"/>
              </a:rPr>
              <a:t> de los cuales cerca de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1.700</a:t>
            </a:r>
            <a:r>
              <a:rPr lang="es-CO" dirty="0">
                <a:latin typeface="MinionPro"/>
              </a:rPr>
              <a:t> genes son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conservados, </a:t>
            </a:r>
            <a:r>
              <a:rPr lang="es-CO" dirty="0">
                <a:solidFill>
                  <a:schemeClr val="tx1"/>
                </a:solidFill>
                <a:latin typeface="MinionPro"/>
              </a:rPr>
              <a:t>mientras los genes restantes son accesorios. </a:t>
            </a: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endParaRPr lang="es-CO" dirty="0">
              <a:latin typeface="MinionPro"/>
            </a:endParaRPr>
          </a:p>
          <a:p>
            <a:pPr marL="285750" indent="-285750">
              <a:buClr>
                <a:srgbClr val="127D96"/>
              </a:buClr>
              <a:buFont typeface="Wingdings" pitchFamily="2" charset="2"/>
              <a:buChar char="v"/>
            </a:pPr>
            <a:r>
              <a:rPr lang="es-CO" dirty="0">
                <a:latin typeface="MinionPro"/>
              </a:rPr>
              <a:t>Se han definido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cientos de linajes circulantes</a:t>
            </a:r>
            <a:r>
              <a:rPr lang="es-CO" dirty="0">
                <a:latin typeface="MinionPro"/>
              </a:rPr>
              <a:t>, algunos considerados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clones de alto riesgo </a:t>
            </a:r>
            <a:r>
              <a:rPr lang="es-CO" dirty="0">
                <a:latin typeface="MinionPro"/>
              </a:rPr>
              <a:t>a nivel de </a:t>
            </a:r>
            <a:r>
              <a:rPr lang="es-CO" b="1" dirty="0">
                <a:solidFill>
                  <a:srgbClr val="127D96"/>
                </a:solidFill>
                <a:latin typeface="MinionPro"/>
              </a:rPr>
              <a:t>salud pública</a:t>
            </a:r>
            <a:r>
              <a:rPr lang="es-CO" dirty="0">
                <a:latin typeface="MinionPro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85814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44674" y="4711963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Estructura poblacional</a:t>
            </a:r>
            <a:endParaRPr lang="es-CO" sz="1400" b="1" dirty="0">
              <a:solidFill>
                <a:srgbClr val="C3E7E6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80AE217-D683-8BDB-861B-3EEC5B99A068}"/>
              </a:ext>
            </a:extLst>
          </p:cNvPr>
          <p:cNvGrpSpPr/>
          <p:nvPr/>
        </p:nvGrpSpPr>
        <p:grpSpPr>
          <a:xfrm>
            <a:off x="97972" y="1412221"/>
            <a:ext cx="4495800" cy="2822688"/>
            <a:chOff x="84803" y="1302998"/>
            <a:chExt cx="4495800" cy="282268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42460D3-5EF7-A655-43E3-4A3ED85D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03" y="1889275"/>
              <a:ext cx="4495800" cy="2236411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A9D559BA-1CF9-5834-8C03-849A9F06C6F5}"/>
                </a:ext>
              </a:extLst>
            </p:cNvPr>
            <p:cNvSpPr txBox="1"/>
            <p:nvPr/>
          </p:nvSpPr>
          <p:spPr>
            <a:xfrm>
              <a:off x="1646903" y="1302998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b="1" dirty="0">
                  <a:solidFill>
                    <a:srgbClr val="127D96"/>
                  </a:solidFill>
                  <a:latin typeface="+mn-lt"/>
                </a:rPr>
                <a:t>MLST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064DE86-05D0-891B-A6B7-E50B1B76AC09}"/>
              </a:ext>
            </a:extLst>
          </p:cNvPr>
          <p:cNvSpPr txBox="1"/>
          <p:nvPr/>
        </p:nvSpPr>
        <p:spPr>
          <a:xfrm>
            <a:off x="1638300" y="648398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Estructura poblacional </a:t>
            </a:r>
            <a:endParaRPr lang="es-CO" sz="24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144B9488-C66C-284E-0881-14DC4A0A8860}"/>
              </a:ext>
            </a:extLst>
          </p:cNvPr>
          <p:cNvSpPr/>
          <p:nvPr/>
        </p:nvSpPr>
        <p:spPr>
          <a:xfrm>
            <a:off x="4800600" y="3184525"/>
            <a:ext cx="381000" cy="228600"/>
          </a:xfrm>
          <a:prstGeom prst="rightArrow">
            <a:avLst/>
          </a:prstGeom>
          <a:solidFill>
            <a:srgbClr val="FF2F92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rgbClr val="FF2F92"/>
                </a:solidFill>
              </a:ln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043A92-521B-5FB0-2D9B-6F85FE05A35E}"/>
              </a:ext>
            </a:extLst>
          </p:cNvPr>
          <p:cNvSpPr txBox="1"/>
          <p:nvPr/>
        </p:nvSpPr>
        <p:spPr>
          <a:xfrm>
            <a:off x="6324600" y="1290305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27D96"/>
                </a:solidFill>
                <a:latin typeface="+mn-lt"/>
              </a:rPr>
              <a:t>WGS  </a:t>
            </a:r>
          </a:p>
          <a:p>
            <a:pPr algn="ctr"/>
            <a:endParaRPr lang="es-CO" sz="2400" b="1" dirty="0">
              <a:solidFill>
                <a:srgbClr val="127D96"/>
              </a:solidFill>
              <a:latin typeface="+mn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6B1BDE0-6BB7-7925-0589-529FBF75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937" y="1785747"/>
            <a:ext cx="1162926" cy="117752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48C548F-5E58-B2F8-A859-5C4230F04D3D}"/>
              </a:ext>
            </a:extLst>
          </p:cNvPr>
          <p:cNvSpPr txBox="1"/>
          <p:nvPr/>
        </p:nvSpPr>
        <p:spPr>
          <a:xfrm>
            <a:off x="5410200" y="3060839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27D96"/>
              </a:buClr>
              <a:buFont typeface="Wingdings" pitchFamily="2" charset="2"/>
              <a:buChar char="v"/>
            </a:pPr>
            <a:endParaRPr lang="es-CO" sz="1600" dirty="0">
              <a:solidFill>
                <a:schemeClr val="tx1"/>
              </a:solidFill>
              <a:latin typeface="+mn-lt"/>
            </a:endParaRPr>
          </a:p>
          <a:p>
            <a:pPr marL="285750" indent="-285750" algn="just">
              <a:buClr>
                <a:srgbClr val="127D96"/>
              </a:buClr>
              <a:buFont typeface="Wingdings" pitchFamily="2" charset="2"/>
              <a:buChar char="v"/>
            </a:pPr>
            <a:r>
              <a:rPr lang="es-CO" sz="1600" dirty="0">
                <a:solidFill>
                  <a:schemeClr val="tx1"/>
                </a:solidFill>
                <a:latin typeface="+mn-lt"/>
              </a:rPr>
              <a:t>Permite definir correctamente evolución, ascendencia, polimorfismos de nucleótido único,  y definir </a:t>
            </a:r>
            <a:r>
              <a:rPr lang="es-CO" sz="1600" dirty="0" err="1">
                <a:solidFill>
                  <a:schemeClr val="tx1"/>
                </a:solidFill>
                <a:latin typeface="+mn-lt"/>
              </a:rPr>
              <a:t>clados</a:t>
            </a:r>
            <a:r>
              <a:rPr lang="es-CO" sz="1600" dirty="0">
                <a:solidFill>
                  <a:schemeClr val="tx1"/>
                </a:solidFill>
                <a:latin typeface="+mn-lt"/>
              </a:rPr>
              <a:t> dentro de los grupos clonales. </a:t>
            </a:r>
          </a:p>
          <a:p>
            <a:pPr algn="ctr"/>
            <a:endParaRPr lang="es-CO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108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9F78772B-9162-C659-C828-97E3D01B7B72}"/>
              </a:ext>
            </a:extLst>
          </p:cNvPr>
          <p:cNvSpPr txBox="1"/>
          <p:nvPr/>
        </p:nvSpPr>
        <p:spPr>
          <a:xfrm>
            <a:off x="144674" y="4711963"/>
            <a:ext cx="47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i="0" dirty="0">
                <a:solidFill>
                  <a:schemeClr val="bg1"/>
                </a:solidFill>
                <a:latin typeface="Calibri" panose="020F0502020204030204" pitchFamily="34" charset="0"/>
              </a:rPr>
              <a:t>Clones problemas a nivel global </a:t>
            </a:r>
            <a:endParaRPr lang="es-CO" sz="1400" b="1" dirty="0">
              <a:solidFill>
                <a:srgbClr val="C3E7E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4BA1BF-1734-3162-1173-0115C55FBDE3}"/>
              </a:ext>
            </a:extLst>
          </p:cNvPr>
          <p:cNvSpPr txBox="1"/>
          <p:nvPr/>
        </p:nvSpPr>
        <p:spPr>
          <a:xfrm>
            <a:off x="647700" y="567751"/>
            <a:ext cx="7848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4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Clones problema a nivel global </a:t>
            </a:r>
            <a:endParaRPr lang="es-CO" sz="24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3D981AF-8AFA-B405-F0A4-920EA140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6151"/>
            <a:ext cx="4047604" cy="14285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7246F8E-E450-B775-2371-300A6FD23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6" y="2901462"/>
            <a:ext cx="4428604" cy="14897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9E611B-D55C-5140-BAB4-0056A8753DC6}"/>
              </a:ext>
            </a:extLst>
          </p:cNvPr>
          <p:cNvSpPr txBox="1"/>
          <p:nvPr/>
        </p:nvSpPr>
        <p:spPr>
          <a:xfrm>
            <a:off x="5096396" y="1119363"/>
            <a:ext cx="40476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CO" dirty="0">
                <a:latin typeface="+mn-lt"/>
              </a:rPr>
              <a:t>Identificados en </a:t>
            </a:r>
            <a:r>
              <a:rPr lang="es-CO" b="1" dirty="0">
                <a:solidFill>
                  <a:srgbClr val="127D96"/>
                </a:solidFill>
                <a:latin typeface="+mn-lt"/>
              </a:rPr>
              <a:t>diferentes áreas geográficas</a:t>
            </a:r>
          </a:p>
          <a:p>
            <a:pPr marL="228600" indent="-228600">
              <a:buAutoNum type="arabicPeriod"/>
            </a:pPr>
            <a:endParaRPr lang="es-CO" dirty="0">
              <a:latin typeface="+mn-lt"/>
            </a:endParaRPr>
          </a:p>
          <a:p>
            <a:pPr marL="228600" indent="-228600">
              <a:buAutoNum type="arabicPeriod"/>
            </a:pPr>
            <a:r>
              <a:rPr lang="es-CO" dirty="0">
                <a:latin typeface="+mn-lt"/>
              </a:rPr>
              <a:t>Capacidad  para </a:t>
            </a:r>
            <a:r>
              <a:rPr lang="es-CO" b="1" dirty="0">
                <a:solidFill>
                  <a:srgbClr val="127D96"/>
                </a:solidFill>
                <a:latin typeface="+mn-lt"/>
              </a:rPr>
              <a:t>colonizar y persistir </a:t>
            </a:r>
            <a:r>
              <a:rPr lang="es-CO" dirty="0">
                <a:latin typeface="+mn-lt"/>
              </a:rPr>
              <a:t>en el huésped.</a:t>
            </a:r>
          </a:p>
          <a:p>
            <a:pPr marL="228600" indent="-228600">
              <a:buAutoNum type="arabicPeriod"/>
            </a:pPr>
            <a:endParaRPr lang="es-CO" dirty="0">
              <a:latin typeface="+mn-lt"/>
            </a:endParaRPr>
          </a:p>
          <a:p>
            <a:pPr marL="228600" indent="-228600">
              <a:buAutoNum type="arabicPeriod"/>
            </a:pPr>
            <a:r>
              <a:rPr lang="es-CO" dirty="0">
                <a:latin typeface="+mn-lt"/>
              </a:rPr>
              <a:t>Efectividad en su </a:t>
            </a:r>
            <a:r>
              <a:rPr lang="es-CO" b="1" dirty="0">
                <a:solidFill>
                  <a:srgbClr val="127D96"/>
                </a:solidFill>
                <a:latin typeface="+mn-lt"/>
              </a:rPr>
              <a:t>transmisión </a:t>
            </a:r>
          </a:p>
          <a:p>
            <a:pPr marL="228600" indent="-228600">
              <a:buAutoNum type="arabicPeriod"/>
            </a:pPr>
            <a:endParaRPr lang="es-CO" dirty="0">
              <a:latin typeface="+mn-lt"/>
            </a:endParaRPr>
          </a:p>
          <a:p>
            <a:pPr marL="228600" indent="-228600">
              <a:buAutoNum type="arabicPeriod"/>
            </a:pPr>
            <a:r>
              <a:rPr lang="es-CO" dirty="0">
                <a:latin typeface="+mn-lt"/>
              </a:rPr>
              <a:t>Factores de </a:t>
            </a:r>
            <a:r>
              <a:rPr lang="es-CO" b="1" dirty="0">
                <a:solidFill>
                  <a:srgbClr val="127D96"/>
                </a:solidFill>
                <a:latin typeface="+mn-lt"/>
              </a:rPr>
              <a:t>virulencia y patogenicidad</a:t>
            </a:r>
          </a:p>
          <a:p>
            <a:pPr marL="228600" indent="-228600">
              <a:buAutoNum type="arabicPeriod"/>
            </a:pPr>
            <a:endParaRPr lang="es-CO" dirty="0">
              <a:latin typeface="+mn-lt"/>
            </a:endParaRPr>
          </a:p>
          <a:p>
            <a:pPr marL="228600" indent="-228600">
              <a:buAutoNum type="arabicPeriod"/>
            </a:pPr>
            <a:r>
              <a:rPr lang="es-CO" dirty="0">
                <a:latin typeface="+mn-lt"/>
              </a:rPr>
              <a:t>Múltiples </a:t>
            </a:r>
            <a:r>
              <a:rPr lang="es-CO" b="1" dirty="0">
                <a:solidFill>
                  <a:srgbClr val="127D96"/>
                </a:solidFill>
                <a:latin typeface="+mn-lt"/>
              </a:rPr>
              <a:t>determinantes de resistencia </a:t>
            </a:r>
          </a:p>
        </p:txBody>
      </p:sp>
    </p:spTree>
    <p:extLst>
      <p:ext uri="{BB962C8B-B14F-4D97-AF65-F5344CB8AC3E}">
        <p14:creationId xmlns:p14="http://schemas.microsoft.com/office/powerpoint/2010/main" val="38000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FBAEDA7-5E99-08C8-E88B-D1FA14B6675F}"/>
              </a:ext>
            </a:extLst>
          </p:cNvPr>
          <p:cNvSpPr txBox="1"/>
          <p:nvPr/>
        </p:nvSpPr>
        <p:spPr>
          <a:xfrm>
            <a:off x="5257800" y="136268"/>
            <a:ext cx="419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Clones </a:t>
            </a:r>
            <a:r>
              <a:rPr lang="es-CO" sz="20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multidrogoressitentes</a:t>
            </a:r>
            <a:endParaRPr lang="es-CO" sz="2000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FE4780-F195-9AF0-B9C4-8ED055A8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746125"/>
            <a:ext cx="1823604" cy="3857875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EF92A9E-3493-253A-5A9B-A5A7DE2ED4A9}"/>
              </a:ext>
            </a:extLst>
          </p:cNvPr>
          <p:cNvSpPr/>
          <p:nvPr/>
        </p:nvSpPr>
        <p:spPr>
          <a:xfrm>
            <a:off x="6900800" y="2793490"/>
            <a:ext cx="1738004" cy="1206151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7C02104-B722-0F1F-B9FC-15602AD6AA44}"/>
              </a:ext>
            </a:extLst>
          </p:cNvPr>
          <p:cNvGrpSpPr/>
          <p:nvPr/>
        </p:nvGrpSpPr>
        <p:grpSpPr>
          <a:xfrm>
            <a:off x="5227847" y="864799"/>
            <a:ext cx="1067278" cy="3420251"/>
            <a:chOff x="4720936" y="746125"/>
            <a:chExt cx="1146465" cy="380125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09FB099-8814-E93E-213E-650FD29A3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936" y="2088777"/>
              <a:ext cx="1146464" cy="1137472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EFBC26B-2FCA-2960-41A6-AFD16C42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746125"/>
              <a:ext cx="1143001" cy="113851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E581A33-88A2-07DE-D76E-135713F93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0936" y="3408857"/>
              <a:ext cx="1143001" cy="1138519"/>
            </a:xfrm>
            <a:prstGeom prst="rect">
              <a:avLst/>
            </a:prstGeom>
          </p:spPr>
        </p:pic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606834C4-468B-A705-2EE5-66DF9AB60F37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 flipH="1">
              <a:off x="5294168" y="1884644"/>
              <a:ext cx="1733" cy="204133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173C50B-8736-8344-8EB7-F51F34EB7B37}"/>
                </a:ext>
              </a:extLst>
            </p:cNvPr>
            <p:cNvCxnSpPr/>
            <p:nvPr/>
          </p:nvCxnSpPr>
          <p:spPr>
            <a:xfrm flipH="1">
              <a:off x="5292435" y="3204724"/>
              <a:ext cx="1733" cy="204133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6815D7-C7A4-8D00-C939-C012B8F0C043}"/>
              </a:ext>
            </a:extLst>
          </p:cNvPr>
          <p:cNvSpPr txBox="1"/>
          <p:nvPr/>
        </p:nvSpPr>
        <p:spPr>
          <a:xfrm>
            <a:off x="5181600" y="4786608"/>
            <a:ext cx="4724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tx1"/>
                </a:solidFill>
                <a:latin typeface="Calibri" panose="020F0502020204030204" pitchFamily="34" charset="0"/>
              </a:rPr>
              <a:t>https://</a:t>
            </a:r>
            <a:r>
              <a:rPr lang="es-CO" sz="800" dirty="0" err="1">
                <a:solidFill>
                  <a:schemeClr val="tx1"/>
                </a:solidFill>
                <a:latin typeface="Calibri" panose="020F0502020204030204" pitchFamily="34" charset="0"/>
              </a:rPr>
              <a:t>iris.who.int</a:t>
            </a:r>
            <a:r>
              <a:rPr lang="es-CO" sz="800" dirty="0">
                <a:solidFill>
                  <a:schemeClr val="tx1"/>
                </a:solidFill>
                <a:latin typeface="Calibri" panose="020F0502020204030204" pitchFamily="34" charset="0"/>
              </a:rPr>
              <a:t>/</a:t>
            </a:r>
            <a:r>
              <a:rPr lang="es-CO" sz="800" dirty="0" err="1">
                <a:solidFill>
                  <a:schemeClr val="tx1"/>
                </a:solidFill>
                <a:latin typeface="Calibri" panose="020F0502020204030204" pitchFamily="34" charset="0"/>
              </a:rPr>
              <a:t>bitstream</a:t>
            </a:r>
            <a:r>
              <a:rPr lang="es-CO" sz="800" dirty="0">
                <a:solidFill>
                  <a:schemeClr val="tx1"/>
                </a:solidFill>
                <a:latin typeface="Calibri" panose="020F0502020204030204" pitchFamily="34" charset="0"/>
              </a:rPr>
              <a:t>/</a:t>
            </a:r>
            <a:r>
              <a:rPr lang="es-CO" sz="800" dirty="0" err="1">
                <a:solidFill>
                  <a:schemeClr val="tx1"/>
                </a:solidFill>
                <a:latin typeface="Calibri" panose="020F0502020204030204" pitchFamily="34" charset="0"/>
              </a:rPr>
              <a:t>handle</a:t>
            </a:r>
            <a:r>
              <a:rPr lang="es-CO" sz="800" dirty="0">
                <a:solidFill>
                  <a:schemeClr val="tx1"/>
                </a:solidFill>
                <a:latin typeface="Calibri" panose="020F0502020204030204" pitchFamily="34" charset="0"/>
              </a:rPr>
              <a:t>/10665/376776/9789240093461-eng.pdf?sequence=1</a:t>
            </a:r>
          </a:p>
        </p:txBody>
      </p:sp>
      <p:grpSp>
        <p:nvGrpSpPr>
          <p:cNvPr id="27" name="12 Grupo">
            <a:extLst>
              <a:ext uri="{FF2B5EF4-FFF2-40B4-BE49-F238E27FC236}">
                <a16:creationId xmlns:a16="http://schemas.microsoft.com/office/drawing/2014/main" id="{86190679-2BB7-CBDD-4F67-880CC3872CC4}"/>
              </a:ext>
            </a:extLst>
          </p:cNvPr>
          <p:cNvGrpSpPr/>
          <p:nvPr/>
        </p:nvGrpSpPr>
        <p:grpSpPr>
          <a:xfrm>
            <a:off x="462396" y="1168697"/>
            <a:ext cx="3947484" cy="2730916"/>
            <a:chOff x="5450657" y="2046333"/>
            <a:chExt cx="3312368" cy="2232247"/>
          </a:xfrm>
        </p:grpSpPr>
        <p:grpSp>
          <p:nvGrpSpPr>
            <p:cNvPr id="28" name="9 Grupo">
              <a:extLst>
                <a:ext uri="{FF2B5EF4-FFF2-40B4-BE49-F238E27FC236}">
                  <a16:creationId xmlns:a16="http://schemas.microsoft.com/office/drawing/2014/main" id="{23CE8E9C-89E4-A56A-46AA-FD69D0F8CE29}"/>
                </a:ext>
              </a:extLst>
            </p:cNvPr>
            <p:cNvGrpSpPr/>
            <p:nvPr/>
          </p:nvGrpSpPr>
          <p:grpSpPr>
            <a:xfrm>
              <a:off x="5450657" y="2046333"/>
              <a:ext cx="3312368" cy="2232247"/>
              <a:chOff x="4761780" y="875122"/>
              <a:chExt cx="4238203" cy="3057933"/>
            </a:xfrm>
          </p:grpSpPr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9540224E-C729-364A-45C1-55A65DF5E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"/>
              <a:stretch/>
            </p:blipFill>
            <p:spPr bwMode="auto">
              <a:xfrm>
                <a:off x="4761780" y="875122"/>
                <a:ext cx="4238203" cy="3057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7 Rectángulo redondeado">
                <a:extLst>
                  <a:ext uri="{FF2B5EF4-FFF2-40B4-BE49-F238E27FC236}">
                    <a16:creationId xmlns:a16="http://schemas.microsoft.com/office/drawing/2014/main" id="{EA67243F-4293-3D51-37F2-9589502006EC}"/>
                  </a:ext>
                </a:extLst>
              </p:cNvPr>
              <p:cNvSpPr/>
              <p:nvPr/>
            </p:nvSpPr>
            <p:spPr>
              <a:xfrm>
                <a:off x="6802340" y="1297178"/>
                <a:ext cx="649980" cy="36004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14902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9" name="11 CuadroTexto">
              <a:extLst>
                <a:ext uri="{FF2B5EF4-FFF2-40B4-BE49-F238E27FC236}">
                  <a16:creationId xmlns:a16="http://schemas.microsoft.com/office/drawing/2014/main" id="{E71E2616-94B0-649E-6D56-FF0276925BD2}"/>
                </a:ext>
              </a:extLst>
            </p:cNvPr>
            <p:cNvSpPr txBox="1"/>
            <p:nvPr/>
          </p:nvSpPr>
          <p:spPr>
            <a:xfrm>
              <a:off x="7036622" y="2132856"/>
              <a:ext cx="5079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050" b="1" dirty="0">
                  <a:solidFill>
                    <a:srgbClr val="00B0F0"/>
                  </a:solidFill>
                </a:rPr>
                <a:t>2019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85483A7-A986-3652-20F0-DD7D53861C5A}"/>
              </a:ext>
            </a:extLst>
          </p:cNvPr>
          <p:cNvSpPr txBox="1"/>
          <p:nvPr/>
        </p:nvSpPr>
        <p:spPr>
          <a:xfrm>
            <a:off x="146841" y="3899613"/>
            <a:ext cx="4955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700" b="1" dirty="0"/>
              <a:t>https://</a:t>
            </a:r>
            <a:r>
              <a:rPr lang="es-CO" sz="700" b="1" dirty="0" err="1"/>
              <a:t>amr-review.org</a:t>
            </a:r>
            <a:r>
              <a:rPr lang="es-CO" sz="700" b="1" dirty="0"/>
              <a:t>/sites/default/files/160525_Final%20paper_with%20cover.pdf</a:t>
            </a:r>
          </a:p>
        </p:txBody>
      </p:sp>
    </p:spTree>
    <p:extLst>
      <p:ext uri="{BB962C8B-B14F-4D97-AF65-F5344CB8AC3E}">
        <p14:creationId xmlns:p14="http://schemas.microsoft.com/office/powerpoint/2010/main" val="188306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E8351C5-1287-D74F-0035-BD60BEE60F6B}"/>
              </a:ext>
            </a:extLst>
          </p:cNvPr>
          <p:cNvSpPr txBox="1"/>
          <p:nvPr/>
        </p:nvSpPr>
        <p:spPr>
          <a:xfrm>
            <a:off x="5181600" y="0"/>
            <a:ext cx="408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Clones de alto riesgo globales </a:t>
            </a:r>
          </a:p>
          <a:p>
            <a:pPr algn="ctr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asociados a </a:t>
            </a:r>
            <a:r>
              <a:rPr lang="es-CO" sz="2000" b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multiresistencia</a:t>
            </a:r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pPr algn="ctr"/>
            <a:r>
              <a:rPr lang="es-CO" sz="2000" b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en </a:t>
            </a:r>
            <a:r>
              <a:rPr lang="es-CO" sz="20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Klebsiella</a:t>
            </a:r>
            <a:r>
              <a:rPr lang="es-CO" sz="2000" b="1" i="1" kern="1200" dirty="0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s-CO" sz="2000" b="1" i="1" kern="1200" dirty="0" err="1">
                <a:solidFill>
                  <a:srgbClr val="127D96"/>
                </a:solidFill>
                <a:effectLst>
                  <a:outerShdw dist="6350" dir="1200000" algn="tl" rotWithShape="0">
                    <a:schemeClr val="bg2">
                      <a:lumMod val="25000"/>
                      <a:alpha val="87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pneumoniae</a:t>
            </a:r>
            <a:endParaRPr lang="es-CO" sz="2000" b="1" i="1" kern="1200" dirty="0">
              <a:solidFill>
                <a:srgbClr val="127D96"/>
              </a:solidFill>
              <a:effectLst>
                <a:outerShdw dist="6350" dir="1200000" algn="tl" rotWithShape="0">
                  <a:schemeClr val="bg2">
                    <a:lumMod val="25000"/>
                    <a:alpha val="87000"/>
                  </a:schemeClr>
                </a:outerShd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A8F26478-2B87-BE88-0DC6-0C6EED3C0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0408"/>
              </p:ext>
            </p:extLst>
          </p:nvPr>
        </p:nvGraphicFramePr>
        <p:xfrm>
          <a:off x="4927600" y="1431925"/>
          <a:ext cx="43434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2">
            <a:extLst>
              <a:ext uri="{FF2B5EF4-FFF2-40B4-BE49-F238E27FC236}">
                <a16:creationId xmlns:a16="http://schemas.microsoft.com/office/drawing/2014/main" id="{864E6A1F-CB55-C78E-0DCB-E4B60AB6C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" y="136525"/>
            <a:ext cx="4553980" cy="425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A2B2616-AE05-5F20-00F5-D8648A05D9CA}"/>
              </a:ext>
            </a:extLst>
          </p:cNvPr>
          <p:cNvSpPr txBox="1"/>
          <p:nvPr/>
        </p:nvSpPr>
        <p:spPr>
          <a:xfrm>
            <a:off x="233099" y="4751715"/>
            <a:ext cx="4635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Tomado y modificado de </a:t>
            </a:r>
            <a:r>
              <a:rPr lang="es-CO" sz="1100" dirty="0" err="1"/>
              <a:t>Navon-Venezia</a:t>
            </a:r>
            <a:r>
              <a:rPr lang="es-CO" sz="1100" dirty="0"/>
              <a:t>. 2017 FEMS </a:t>
            </a:r>
            <a:r>
              <a:rPr lang="es-CO" sz="1100" dirty="0" err="1"/>
              <a:t>Microb</a:t>
            </a:r>
            <a:r>
              <a:rPr lang="es-CO" sz="1100" dirty="0"/>
              <a:t>. Rev.</a:t>
            </a:r>
          </a:p>
        </p:txBody>
      </p:sp>
    </p:spTree>
    <p:extLst>
      <p:ext uri="{BB962C8B-B14F-4D97-AF65-F5344CB8AC3E}">
        <p14:creationId xmlns:p14="http://schemas.microsoft.com/office/powerpoint/2010/main" val="422514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rupo_x0020_o_x0020_Dependencia xmlns="c55f4233-694a-42b1-bd72-cc55cefea4b3">Comunicaciones</Grupo_x0020_o_x0020_Dependencia>
    <LikesCount xmlns="http://schemas.microsoft.com/sharepoint/v3" xsi:nil="true"/>
    <C_x00f3_digo xmlns="c55f4233-694a-42b1-bd72-cc55cefea4b3" xsi:nil="true"/>
    <Bloque xmlns="c55f4233-694a-42b1-bd72-cc55cefea4b3" xsi:nil="true"/>
    <Ratings xmlns="http://schemas.microsoft.com/sharepoint/v3" xsi:nil="true"/>
    <Clasificaci_x00f3_n_x0020_de_x0020_Documento xmlns="c55f4233-694a-42b1-bd72-cc55cefea4b3">Transversales</Clasificaci_x00f3_n_x0020_de_x0020_Documento>
    <LikedBy xmlns="http://schemas.microsoft.com/sharepoint/v3">
      <UserInfo>
        <DisplayName/>
        <AccountId xsi:nil="true"/>
        <AccountType/>
      </UserInfo>
    </LikedBy>
    <Nivel_x0020_de_x0020_Proceso xmlns="c55f4233-694a-42b1-bd72-cc55cefea4b3">Estratégicos</Nivel_x0020_de_x0020_Proceso>
    <Tipo_x0020_de_x0020_Documento xmlns="c55f4233-694a-42b1-bd72-cc55cefea4b3">Plantilla</Tipo_x0020_de_x0020_Documento>
    <Proceso xmlns="c55f4233-694a-42b1-bd72-cc55cefea4b3">D03 – Comunicación Institucional</Proceso>
    <RatedBy xmlns="http://schemas.microsoft.com/sharepoint/v3">
      <UserInfo>
        <DisplayName/>
        <AccountId xsi:nil="true"/>
        <AccountType/>
      </UserInfo>
    </RatedBy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B9ECF0223A2846BE5B0D1FEF5C8D7B" ma:contentTypeVersion="15" ma:contentTypeDescription="Crear nuevo documento." ma:contentTypeScope="" ma:versionID="8034869cb59d31cac9138aeab0d43d16">
  <xsd:schema xmlns:xsd="http://www.w3.org/2001/XMLSchema" xmlns:xs="http://www.w3.org/2001/XMLSchema" xmlns:p="http://schemas.microsoft.com/office/2006/metadata/properties" xmlns:ns1="c55f4233-694a-42b1-bd72-cc55cefea4b3" xmlns:ns2="http://schemas.microsoft.com/sharepoint/v3" xmlns:ns3="3bfbf733-a6c3-488d-a481-abc1b690c7db" xmlns:ns4="dc5999f7-1524-496f-baca-999f8631e659" targetNamespace="http://schemas.microsoft.com/office/2006/metadata/properties" ma:root="true" ma:fieldsID="e98a2816a05273538d2de02ab9b974e0" ns1:_="" ns2:_="" ns3:_="" ns4:_="">
    <xsd:import namespace="c55f4233-694a-42b1-bd72-cc55cefea4b3"/>
    <xsd:import namespace="http://schemas.microsoft.com/sharepoint/v3"/>
    <xsd:import namespace="3bfbf733-a6c3-488d-a481-abc1b690c7db"/>
    <xsd:import namespace="dc5999f7-1524-496f-baca-999f8631e659"/>
    <xsd:element name="properties">
      <xsd:complexType>
        <xsd:sequence>
          <xsd:element name="documentManagement">
            <xsd:complexType>
              <xsd:all>
                <xsd:element ref="ns1:Nivel_x0020_de_x0020_Proceso" minOccurs="0"/>
                <xsd:element ref="ns1:Proceso"/>
                <xsd:element ref="ns1:Tipo_x0020_de_x0020_Documento" minOccurs="0"/>
                <xsd:element ref="ns1:Clasificaci_x00f3_n_x0020_de_x0020_Documento" minOccurs="0"/>
                <xsd:element ref="ns1:C_x00f3_digo" minOccurs="0"/>
                <xsd:element ref="ns1:Bloque" minOccurs="0"/>
                <xsd:element ref="ns1:Grupo_x0020_o_x0020_Dependencia" minOccurs="0"/>
                <xsd:element ref="ns3:_dlc_DocIdUrl" minOccurs="0"/>
                <xsd:element ref="ns3:_dlc_DocIdPersistId" minOccurs="0"/>
                <xsd:element ref="ns3:_dlc_DocId" minOccurs="0"/>
                <xsd:element ref="ns2:AverageRating" minOccurs="0"/>
                <xsd:element ref="ns2:RatingCount" minOccurs="0"/>
                <xsd:element ref="ns2:RatedBy" minOccurs="0"/>
                <xsd:element ref="ns2:Ratings" minOccurs="0"/>
                <xsd:element ref="ns2:LikesCount" minOccurs="0"/>
                <xsd:element ref="ns2:LikedB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f4233-694a-42b1-bd72-cc55cefea4b3" elementFormDefault="qualified">
    <xsd:import namespace="http://schemas.microsoft.com/office/2006/documentManagement/types"/>
    <xsd:import namespace="http://schemas.microsoft.com/office/infopath/2007/PartnerControls"/>
    <xsd:element name="Nivel_x0020_de_x0020_Proceso" ma:index="0" nillable="true" ma:displayName="Nivel de Proceso" ma:format="Dropdown" ma:internalName="Nivel_x0020_de_x0020_Proceso">
      <xsd:simpleType>
        <xsd:restriction base="dms:Choice">
          <xsd:enumeration value="Estratégicos"/>
          <xsd:enumeration value="Apoyo"/>
          <xsd:enumeration value="Misionales"/>
          <xsd:enumeration value="Control Institucional"/>
        </xsd:restriction>
      </xsd:simpleType>
    </xsd:element>
    <xsd:element name="Proceso" ma:index="1" ma:displayName="Proceso" ma:format="Dropdown" ma:internalName="Proceso">
      <xsd:simpleType>
        <xsd:restriction base="dms:Choice">
          <xsd:enumeration value="A01 – Gestión Humana"/>
          <xsd:enumeration value="A02 – Adquisición de Bienes y Servicios"/>
          <xsd:enumeration value="A03 – Gestión Documental"/>
          <xsd:enumeration value="A04 - Equipos de Laboratorio"/>
          <xsd:enumeration value="A05 – Gestión Ambiental"/>
          <xsd:enumeration value="A07 – Gestión Jurídica"/>
          <xsd:enumeration value="A08 – Atención al Ciudadano"/>
          <xsd:enumeration value="A09 – Gestión Financiera"/>
          <xsd:enumeration value="A10 Recursos Físicos"/>
          <xsd:enumeration value="D01 – Planeación Institucional"/>
          <xsd:enumeration value="D02 – Gestión de Calidad"/>
          <xsd:enumeration value="D03 – Comunicación Institucional"/>
          <xsd:enumeration value="D04 – Tecnologías de Información y Comunicación"/>
          <xsd:enumeration value="E01 – Control Institucional"/>
          <xsd:enumeration value="R01 – Redes en Salud Pública"/>
          <xsd:enumeration value="R02 – Vigilancia y Análisis del Riesgo en Salud Pública"/>
          <xsd:enumeration value="R03 – Investigación en Salud Pública"/>
          <xsd:enumeration value="R04 – Producción"/>
          <xsd:enumeration value="R05 – Observatorio Nacional de Salud"/>
        </xsd:restriction>
      </xsd:simpleType>
    </xsd:element>
    <xsd:element name="Tipo_x0020_de_x0020_Documento" ma:index="3" nillable="true" ma:displayName="Tipo de Documento" ma:format="Dropdown" ma:internalName="Tipo_x0020_de_x0020_Documento">
      <xsd:simpleType>
        <xsd:restriction base="dms:Choice">
          <xsd:enumeration value="Caracterización"/>
          <xsd:enumeration value="Formatos"/>
          <xsd:enumeration value="Instructivos"/>
          <xsd:enumeration value="Manuales"/>
          <xsd:enumeration value="Métodos de ensayo"/>
          <xsd:enumeration value="Plantilla"/>
          <xsd:enumeration value="Plantillas"/>
          <xsd:enumeration value="Procedimientos"/>
        </xsd:restriction>
      </xsd:simpleType>
    </xsd:element>
    <xsd:element name="Clasificaci_x00f3_n_x0020_de_x0020_Documento" ma:index="4" nillable="true" ma:displayName="Clasificación de Documento" ma:format="Dropdown" ma:internalName="Clasificaci_x00f3_n_x0020_de_x0020_Documento">
      <xsd:simpleType>
        <xsd:restriction base="dms:Choice">
          <xsd:enumeration value="Específicos"/>
          <xsd:enumeration value="Transversales"/>
        </xsd:restriction>
      </xsd:simpleType>
    </xsd:element>
    <xsd:element name="C_x00f3_digo" ma:index="5" nillable="true" ma:displayName="Nombre." ma:internalName="C_x00f3_digo">
      <xsd:simpleType>
        <xsd:restriction base="dms:Text">
          <xsd:maxLength value="255"/>
        </xsd:restriction>
      </xsd:simpleType>
    </xsd:element>
    <xsd:element name="Bloque" ma:index="6" nillable="true" ma:displayName="Bloque" ma:internalName="Bloque">
      <xsd:simpleType>
        <xsd:restriction base="dms:Text">
          <xsd:maxLength value="255"/>
        </xsd:restriction>
      </xsd:simpleType>
    </xsd:element>
    <xsd:element name="Grupo_x0020_o_x0020_Dependencia" ma:index="7" nillable="true" ma:displayName="Grupo o Dependencia" ma:internalName="Grupo_x0020_o_x0020_Dependencia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8" nillable="true" ma:displayName="Clasificación (0-5)" ma:decimals="2" ma:description="Valor promedio de todas las clasificaciones que se han enviado" ma:internalName="AverageRating" ma:readOnly="true">
      <xsd:simpleType>
        <xsd:restriction base="dms:Number"/>
      </xsd:simpleType>
    </xsd:element>
    <xsd:element name="RatingCount" ma:index="19" nillable="true" ma:displayName="Número de clasificaciones" ma:decimals="0" ma:description="Número de clasificaciones enviado" ma:internalName="RatingCount" ma:readOnly="true">
      <xsd:simpleType>
        <xsd:restriction base="dms:Number"/>
      </xsd:simpleType>
    </xsd:element>
    <xsd:element name="RatedBy" ma:index="20" nillable="true" ma:displayName="Valorado por" ma:description="Los usuarios valoraron el elemento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1" nillable="true" ma:displayName="Valoraciones de usuario" ma:description="Valoraciones de usuario para el elemento" ma:hidden="true" ma:internalName="Ratings">
      <xsd:simpleType>
        <xsd:restriction base="dms:Note"/>
      </xsd:simpleType>
    </xsd:element>
    <xsd:element name="LikesCount" ma:index="22" nillable="true" ma:displayName="Número de Me gusta" ma:internalName="LikesCount">
      <xsd:simpleType>
        <xsd:restriction base="dms:Unknown"/>
      </xsd:simpleType>
    </xsd:element>
    <xsd:element name="LikedBy" ma:index="23" nillable="true" ma:displayName="Gusta a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fbf733-a6c3-488d-a481-abc1b690c7db" elementFormDefault="qualified">
    <xsd:import namespace="http://schemas.microsoft.com/office/2006/documentManagement/types"/>
    <xsd:import namespace="http://schemas.microsoft.com/office/infopath/2007/PartnerControls"/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_dlc_DocId" ma:index="15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999f7-1524-496f-baca-999f8631e659" elementFormDefault="qualified">
    <xsd:import namespace="http://schemas.microsoft.com/office/2006/documentManagement/types"/>
    <xsd:import namespace="http://schemas.microsoft.com/office/infopath/2007/PartnerControls"/>
    <xsd:element name="SharedWithUsers" ma:index="2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Tipo de contenido"/>
        <xsd:element ref="dc:title" minOccurs="0" maxOccurs="1" ma:index="8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60D85A-292E-4E1A-AFD6-8587C65F6F1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1389468-5306-4F80-B1E3-71CCF5FC82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D59B89-FC06-4173-9B42-ACEB1FA63B46}">
  <ds:schemaRefs>
    <ds:schemaRef ds:uri="http://purl.org/dc/elements/1.1/"/>
    <ds:schemaRef ds:uri="http://www.w3.org/XML/1998/namespace"/>
    <ds:schemaRef ds:uri="711ab3bf-b5b6-425b-a85d-9e230d03f86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db4a604c-4f4a-4b8f-a44c-736d209a5317"/>
    <ds:schemaRef ds:uri="http://schemas.microsoft.com/office/2006/metadata/properties"/>
    <ds:schemaRef ds:uri="http://purl.org/dc/terms/"/>
    <ds:schemaRef ds:uri="c55f4233-694a-42b1-bd72-cc55cefea4b3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5071E49B-16B7-4E6C-B86D-FD3C07A061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f4233-694a-42b1-bd72-cc55cefea4b3"/>
    <ds:schemaRef ds:uri="http://schemas.microsoft.com/sharepoint/v3"/>
    <ds:schemaRef ds:uri="3bfbf733-a6c3-488d-a481-abc1b690c7db"/>
    <ds:schemaRef ds:uri="dc5999f7-1524-496f-baca-999f8631e6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11344</TotalTime>
  <Words>1670</Words>
  <Application>Microsoft Macintosh PowerPoint</Application>
  <PresentationFormat>Personalizado</PresentationFormat>
  <Paragraphs>266</Paragraphs>
  <Slides>34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Arial</vt:lpstr>
      <vt:lpstr>BlinkMacSystemFont</vt:lpstr>
      <vt:lpstr>Calibri</vt:lpstr>
      <vt:lpstr>DDG_ProximaNova</vt:lpstr>
      <vt:lpstr>DiverdaSansCom</vt:lpstr>
      <vt:lpstr>ITCSymbolStd</vt:lpstr>
      <vt:lpstr>MinionPro</vt:lpstr>
      <vt:lpstr>Shaker2Lancet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Matilde Rodriguez Becerra</dc:creator>
  <cp:lastModifiedBy>HEBER MAURICIO TORRES MORENO</cp:lastModifiedBy>
  <cp:revision>705</cp:revision>
  <cp:lastPrinted>2024-06-26T10:03:24Z</cp:lastPrinted>
  <dcterms:created xsi:type="dcterms:W3CDTF">2023-05-30T13:49:55Z</dcterms:created>
  <dcterms:modified xsi:type="dcterms:W3CDTF">2024-09-23T16:38:29Z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2023-05-30T00:00:00Z</vt:filetime>
  </property>
  <property fmtid="{D5CDD505-2E9C-101B-9397-08002B2CF9AE}" pid="5" name="Producer">
    <vt:lpwstr>Adobe PDF Library 15.0</vt:lpwstr>
  </property>
  <property fmtid="{D5CDD505-2E9C-101B-9397-08002B2CF9AE}" pid="6" name="ContentTypeId">
    <vt:lpwstr>0x010100F6B9ECF0223A2846BE5B0D1FEF5C8D7B</vt:lpwstr>
  </property>
  <property fmtid="{D5CDD505-2E9C-101B-9397-08002B2CF9AE}" pid="7" name="MediaServiceImageTags">
    <vt:lpwstr/>
  </property>
</Properties>
</file>